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8">
  <p:sldMasterIdLst>
    <p:sldMasterId id="2147483660" r:id="rId1"/>
    <p:sldMasterId id="2147483664" r:id="rId2"/>
  </p:sldMasterIdLst>
  <p:notesMasterIdLst>
    <p:notesMasterId r:id="rId10"/>
  </p:notesMasterIdLst>
  <p:sldIdLst>
    <p:sldId id="270" r:id="rId3"/>
    <p:sldId id="273" r:id="rId4"/>
    <p:sldId id="272" r:id="rId5"/>
    <p:sldId id="269" r:id="rId6"/>
    <p:sldId id="274" r:id="rId7"/>
    <p:sldId id="266" r:id="rId8"/>
    <p:sldId id="268" r:id="rId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352"/>
    <p:restoredTop sz="94647"/>
  </p:normalViewPr>
  <p:slideViewPr>
    <p:cSldViewPr snapToGrid="0">
      <p:cViewPr varScale="1">
        <p:scale>
          <a:sx n="75" d="100"/>
          <a:sy n="75" d="100"/>
        </p:scale>
        <p:origin x="232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17FC83F-9C0D-4E77-97CC-8C2A70F9E3B9}" type="datetimeFigureOut">
              <a:rPr lang="zh-CN" altLang="en-US" smtClean="0"/>
              <a:t>2022/3/25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8CB24A-2020-468A-88E0-E7F80E27F50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115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302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31A0830-7958-478F-A687-980EFBB47EC2}" type="slidenum">
              <a:rPr kumimoji="0" lang="en-GB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Arial" panose="020B0604020202020204" pitchFamily="34" charset="0"/>
              </a:rPr>
              <a:pPr marL="0" marR="0" lvl="0" indent="0" algn="r" defTabSz="93027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GB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4907865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8CB24A-2020-468A-88E0-E7F80E27F500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537349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8CB24A-2020-468A-88E0-E7F80E27F500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37665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302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7BB3565-DE1F-45E8-8B92-B6CEF3A5A934}" type="slidenum">
              <a:rPr kumimoji="0" lang="en-GB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Arial" panose="020B0604020202020204" pitchFamily="34" charset="0"/>
              </a:rPr>
              <a:pPr marL="0" marR="0" lvl="0" indent="0" algn="r" defTabSz="93027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GB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69626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E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302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7BB3565-DE1F-45E8-8B92-B6CEF3A5A934}" type="slidenum">
              <a:rPr kumimoji="0" lang="en-GB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Arial" panose="020B0604020202020204" pitchFamily="34" charset="0"/>
              </a:rPr>
              <a:pPr marL="0" marR="0" lvl="0" indent="0" algn="r" defTabSz="93027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GB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903158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013" y="0"/>
            <a:ext cx="5145087" cy="633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3" y="3839308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48910776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609585" indent="-609585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268434000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419100" y="1579034"/>
            <a:ext cx="11353800" cy="4487333"/>
          </a:xfrm>
        </p:spPr>
        <p:txBody>
          <a:bodyPr/>
          <a:lstStyle>
            <a:lvl1pPr>
              <a:defRPr/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/>
            </a:lvl6pPr>
          </a:lstStyle>
          <a:p>
            <a:pPr lvl="0"/>
            <a:r>
              <a:rPr lang="fr-FR" noProof="0" dirty="0"/>
              <a:t>Cliquez pour modifier le texte</a:t>
            </a:r>
          </a:p>
          <a:p>
            <a:pPr lvl="1"/>
            <a:r>
              <a:rPr lang="fr-FR" noProof="0" dirty="0"/>
              <a:t>Deuxième niveau</a:t>
            </a:r>
          </a:p>
          <a:p>
            <a:pPr lvl="2"/>
            <a:r>
              <a:rPr lang="fr-FR" noProof="0" dirty="0"/>
              <a:t>Troisième niveau</a:t>
            </a:r>
          </a:p>
          <a:p>
            <a:pPr lvl="3"/>
            <a:r>
              <a:rPr lang="fr-FR" noProof="0" dirty="0"/>
              <a:t>Quatrième niveau</a:t>
            </a:r>
          </a:p>
          <a:p>
            <a:pPr lvl="4"/>
            <a:r>
              <a:rPr lang="fr-FR" noProof="0" dirty="0"/>
              <a:t>Cinquième niveau</a:t>
            </a:r>
          </a:p>
          <a:p>
            <a:pPr lvl="5"/>
            <a:r>
              <a:rPr lang="fr-FR" noProof="0" dirty="0"/>
              <a:t>Sixième niveau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noProof="0" dirty="0"/>
              <a:t>Cliquez pour modifier le titre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10715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013" y="0"/>
            <a:ext cx="5145087" cy="633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3" y="3839308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74965732"/>
      </p:ext>
    </p:extLst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609585" indent="-609585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094789267"/>
      </p:ext>
    </p:extLst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09600" y="1600201"/>
            <a:ext cx="10972800" cy="4525963"/>
          </a:xfrm>
        </p:spPr>
        <p:txBody>
          <a:bodyPr/>
          <a:lstStyle/>
          <a:p>
            <a:pPr lvl="0"/>
            <a:endParaRPr lang="en-IE" noProof="0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11410952" y="6483350"/>
            <a:ext cx="527049" cy="222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B78E712-7E90-46AF-8873-540771249AD5}" type="slidenum">
              <a:rPr kumimoji="0" lang="en-GB" sz="13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89388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Relationship Id="rId9" Type="http://schemas.openxmlformats.org/officeDocument/2006/relationships/image" Target="../media/image5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3.jpeg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2.xml"/><Relationship Id="rId9" Type="http://schemas.openxmlformats.org/officeDocument/2006/relationships/image" Target="../media/image5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1075646" y="6376873"/>
            <a:ext cx="8224837" cy="333374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333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52463" y="228600"/>
            <a:ext cx="91027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0" y="1454150"/>
            <a:ext cx="11183938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1185354" y="6499457"/>
            <a:ext cx="7950201" cy="234950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33" b="0" i="0" u="none" strike="noStrike" kern="1200" cap="none" spc="4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GB" sz="1100" b="1" i="0" u="none" strike="noStrike" kern="1200" cap="none" spc="30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S5-222469 </a:t>
            </a:r>
            <a:r>
              <a:rPr kumimoji="0" lang="en-GB" sz="1100" b="1" i="0" u="none" strike="noStrike" kern="1200" cap="none" spc="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Discussion on exposure API for Capability Exposure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1067" b="1" i="0" u="none" strike="noStrike" kern="1200" cap="none" spc="40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030" name="Rectangle 15"/>
          <p:cNvSpPr>
            <a:spLocks noChangeArrowheads="1"/>
          </p:cNvSpPr>
          <p:nvPr userDrawn="1"/>
        </p:nvSpPr>
        <p:spPr bwMode="auto">
          <a:xfrm>
            <a:off x="5448300" y="3303588"/>
            <a:ext cx="1238250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© 3GPP 2012</a:t>
            </a:r>
            <a:endParaRPr kumimoji="0" lang="en-GB" altLang="en-US" sz="1333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1031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8088" y="306388"/>
            <a:ext cx="1584325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9918700" y="6462713"/>
            <a:ext cx="1027845" cy="256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en-US" sz="1067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© 3GPP 2022</a:t>
            </a:r>
          </a:p>
        </p:txBody>
      </p:sp>
      <p:pic>
        <p:nvPicPr>
          <p:cNvPr id="11" name="Picture 13" descr="green2.jpg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1467" y="6423704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Oval 11"/>
          <p:cNvSpPr/>
          <p:nvPr userDrawn="1"/>
        </p:nvSpPr>
        <p:spPr bwMode="auto">
          <a:xfrm>
            <a:off x="11157629" y="6330667"/>
            <a:ext cx="812800" cy="419100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35BA645-663C-49B9-8214-3A0DBAD6F1FF}" type="slidenum">
              <a:rPr kumimoji="0" lang="en-GB" altLang="en-US" sz="1333" b="1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altLang="en-US" sz="1333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altLang="en-US" sz="1333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55971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5pPr>
      <a:lvl6pPr marL="609585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70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754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339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608013" indent="-608013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3700">
          <a:solidFill>
            <a:schemeClr val="tx1"/>
          </a:solidFill>
          <a:latin typeface="+mn-lt"/>
          <a:ea typeface="+mn-ea"/>
          <a:cs typeface="+mn-cs"/>
        </a:defRPr>
      </a:lvl1pPr>
      <a:lvl2pPr marL="989013" indent="-37941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Blip>
          <a:blip r:embed="rId8"/>
        </a:buBlip>
        <a:defRPr sz="3200">
          <a:solidFill>
            <a:schemeClr val="tx1"/>
          </a:solidFill>
          <a:latin typeface="+mn-lt"/>
        </a:defRPr>
      </a:lvl2pPr>
      <a:lvl3pPr marL="1522413" indent="-303213" algn="l" rtl="0" eaLnBrk="0" fontAlgn="base" hangingPunct="0">
        <a:spcBef>
          <a:spcPct val="20000"/>
        </a:spcBef>
        <a:spcAft>
          <a:spcPct val="0"/>
        </a:spcAft>
        <a:buBlip>
          <a:blip r:embed="rId9"/>
        </a:buBlip>
        <a:defRPr sz="2600">
          <a:solidFill>
            <a:schemeClr val="tx1"/>
          </a:solidFill>
          <a:latin typeface="+mn-lt"/>
        </a:defRPr>
      </a:lvl3pPr>
      <a:lvl4pPr marL="21320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00">
          <a:solidFill>
            <a:schemeClr val="tx1"/>
          </a:solidFill>
          <a:latin typeface="+mn-lt"/>
        </a:defRPr>
      </a:lvl4pPr>
      <a:lvl5pPr marL="27416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00">
          <a:solidFill>
            <a:schemeClr val="tx1"/>
          </a:solidFill>
          <a:latin typeface="+mn-lt"/>
        </a:defRPr>
      </a:lvl5pPr>
      <a:lvl6pPr marL="335271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6pPr>
      <a:lvl7pPr marL="3962301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7pPr>
      <a:lvl8pPr marL="457188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8pPr>
      <a:lvl9pPr marL="5181470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630172" y="6376873"/>
            <a:ext cx="8224837" cy="333374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333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52463" y="228600"/>
            <a:ext cx="91027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0" y="1454150"/>
            <a:ext cx="11183938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767489" y="6423704"/>
            <a:ext cx="7950201" cy="323171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33" b="0" i="0" u="none" strike="noStrike" kern="1200" cap="none" spc="4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GB" sz="1100" b="1" i="0" u="none" strike="noStrike" kern="1200" cap="none" spc="30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S5-</a:t>
            </a:r>
            <a:r>
              <a:rPr kumimoji="0" lang="en-GB" altLang="zh-CN" sz="1100" b="1" i="0" u="none" strike="noStrike" kern="1200" cap="none" spc="30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222469</a:t>
            </a:r>
            <a:r>
              <a:rPr kumimoji="0" lang="en-GB" sz="1100" b="1" i="0" u="none" strike="noStrike" kern="1200" cap="none" spc="30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GB" sz="1100" b="1" i="0" u="none" strike="noStrike" kern="1200" cap="none" spc="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Discussion on 5G exposure, SA5#142e, 4-12 April 2022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1067" b="1" i="0" u="none" strike="noStrike" kern="1200" cap="none" spc="40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030" name="Rectangle 15"/>
          <p:cNvSpPr>
            <a:spLocks noChangeArrowheads="1"/>
          </p:cNvSpPr>
          <p:nvPr userDrawn="1"/>
        </p:nvSpPr>
        <p:spPr bwMode="auto">
          <a:xfrm>
            <a:off x="5448300" y="3303588"/>
            <a:ext cx="1238250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© 3GPP 2012</a:t>
            </a:r>
            <a:endParaRPr kumimoji="0" lang="en-GB" altLang="en-US" sz="1333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1031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8088" y="306388"/>
            <a:ext cx="1584325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9918700" y="6462713"/>
            <a:ext cx="1027845" cy="256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en-US" sz="1067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© 3GPP 2022</a:t>
            </a:r>
          </a:p>
        </p:txBody>
      </p:sp>
      <p:pic>
        <p:nvPicPr>
          <p:cNvPr id="11" name="Picture 13" descr="green2.jpg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1467" y="6423704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Oval 11"/>
          <p:cNvSpPr/>
          <p:nvPr userDrawn="1"/>
        </p:nvSpPr>
        <p:spPr bwMode="auto">
          <a:xfrm>
            <a:off x="11157629" y="6330667"/>
            <a:ext cx="812800" cy="419100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35BA645-663C-49B9-8214-3A0DBAD6F1FF}" type="slidenum">
              <a:rPr kumimoji="0" lang="en-GB" altLang="en-US" sz="1333" b="1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altLang="en-US" sz="1333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altLang="en-US" sz="1333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38492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5pPr>
      <a:lvl6pPr marL="609585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70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754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339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608013" indent="-608013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3700">
          <a:solidFill>
            <a:schemeClr val="tx1"/>
          </a:solidFill>
          <a:latin typeface="+mn-lt"/>
          <a:ea typeface="+mn-ea"/>
          <a:cs typeface="+mn-cs"/>
        </a:defRPr>
      </a:lvl1pPr>
      <a:lvl2pPr marL="989013" indent="-37941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Blip>
          <a:blip r:embed="rId8"/>
        </a:buBlip>
        <a:defRPr sz="3200">
          <a:solidFill>
            <a:schemeClr val="tx1"/>
          </a:solidFill>
          <a:latin typeface="+mn-lt"/>
        </a:defRPr>
      </a:lvl2pPr>
      <a:lvl3pPr marL="1522413" indent="-303213" algn="l" rtl="0" eaLnBrk="0" fontAlgn="base" hangingPunct="0">
        <a:spcBef>
          <a:spcPct val="20000"/>
        </a:spcBef>
        <a:spcAft>
          <a:spcPct val="0"/>
        </a:spcAft>
        <a:buBlip>
          <a:blip r:embed="rId9"/>
        </a:buBlip>
        <a:defRPr sz="2600">
          <a:solidFill>
            <a:schemeClr val="tx1"/>
          </a:solidFill>
          <a:latin typeface="+mn-lt"/>
        </a:defRPr>
      </a:lvl3pPr>
      <a:lvl4pPr marL="21320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00">
          <a:solidFill>
            <a:schemeClr val="tx1"/>
          </a:solidFill>
          <a:latin typeface="+mn-lt"/>
        </a:defRPr>
      </a:lvl4pPr>
      <a:lvl5pPr marL="27416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00">
          <a:solidFill>
            <a:schemeClr val="tx1"/>
          </a:solidFill>
          <a:latin typeface="+mn-lt"/>
        </a:defRPr>
      </a:lvl5pPr>
      <a:lvl6pPr marL="335271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6pPr>
      <a:lvl7pPr marL="3962301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7pPr>
      <a:lvl8pPr marL="457188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8pPr>
      <a:lvl9pPr marL="5181470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7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967678" y="2820444"/>
            <a:ext cx="8621712" cy="1468438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48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4800" dirty="0"/>
              <a:t> Discussion Paper on</a:t>
            </a:r>
            <a:br>
              <a:rPr lang="en-GB" sz="4800" dirty="0"/>
            </a:br>
            <a:r>
              <a:rPr lang="en-GB" altLang="zh-CN" sz="4800" dirty="0"/>
              <a:t>exposure via OSS</a:t>
            </a:r>
            <a:endParaRPr lang="en-GB" sz="4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2054990" y="4523069"/>
            <a:ext cx="8534400" cy="17526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667" dirty="0"/>
              <a:t/>
            </a:r>
            <a:br>
              <a:rPr lang="en-US" altLang="en-US" sz="2667" dirty="0"/>
            </a:br>
            <a:r>
              <a:rPr lang="fr-FR" sz="2400" u="sng" dirty="0">
                <a:latin typeface="Arial" charset="0"/>
              </a:rPr>
              <a:t>Source</a:t>
            </a:r>
            <a:r>
              <a:rPr lang="fr-FR" sz="2400" dirty="0">
                <a:latin typeface="Arial" charset="0"/>
              </a:rPr>
              <a:t>: </a:t>
            </a:r>
            <a:r>
              <a:rPr lang="en-US" altLang="zh-CN" sz="2400" dirty="0">
                <a:latin typeface="Arial" charset="0"/>
              </a:rPr>
              <a:t>AsiaInfo, Alibaba</a:t>
            </a:r>
            <a:endParaRPr lang="en-US" altLang="en-US" sz="2667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667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6250980"/>
      </p:ext>
    </p:extLst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6424" y="22684"/>
            <a:ext cx="9102725" cy="1143000"/>
          </a:xfrm>
        </p:spPr>
        <p:txBody>
          <a:bodyPr/>
          <a:lstStyle/>
          <a:p>
            <a:r>
              <a:rPr lang="en-US" altLang="zh-CN" dirty="0"/>
              <a:t>Background</a:t>
            </a:r>
            <a:endParaRPr lang="zh-CN" altLang="en-US" dirty="0"/>
          </a:p>
        </p:txBody>
      </p:sp>
      <p:sp>
        <p:nvSpPr>
          <p:cNvPr id="13" name="文本框 12"/>
          <p:cNvSpPr txBox="1"/>
          <p:nvPr/>
        </p:nvSpPr>
        <p:spPr>
          <a:xfrm>
            <a:off x="666423" y="1417498"/>
            <a:ext cx="1109377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08013" lvl="1" indent="-608013">
              <a:buBlip>
                <a:blip r:embed="rId2"/>
              </a:buBlip>
            </a:pPr>
            <a:r>
              <a:rPr lang="en-US" altLang="zh-CN" sz="2000" dirty="0"/>
              <a:t>SA5</a:t>
            </a:r>
            <a:r>
              <a:rPr lang="zh-CN" altLang="en-US" sz="2000" dirty="0"/>
              <a:t> </a:t>
            </a:r>
            <a:r>
              <a:rPr lang="en-US" altLang="zh-CN" sz="2000" dirty="0"/>
              <a:t>has</a:t>
            </a:r>
            <a:r>
              <a:rPr lang="zh-CN" altLang="en-US" sz="2000" dirty="0"/>
              <a:t> </a:t>
            </a:r>
            <a:r>
              <a:rPr lang="en-US" altLang="zh-CN" sz="2000" dirty="0"/>
              <a:t>discussed</a:t>
            </a:r>
            <a:r>
              <a:rPr lang="zh-CN" altLang="en-US" sz="2000" dirty="0"/>
              <a:t> </a:t>
            </a:r>
            <a:r>
              <a:rPr lang="en-US" altLang="zh-CN" sz="2000" dirty="0"/>
              <a:t>and</a:t>
            </a:r>
            <a:r>
              <a:rPr lang="zh-CN" altLang="en-US" sz="2000" dirty="0"/>
              <a:t> </a:t>
            </a:r>
            <a:r>
              <a:rPr lang="en-US" altLang="zh-CN" sz="2000" dirty="0"/>
              <a:t>agreed</a:t>
            </a:r>
            <a:r>
              <a:rPr lang="zh-CN" altLang="en-US" sz="2000" dirty="0"/>
              <a:t> </a:t>
            </a:r>
            <a:r>
              <a:rPr lang="en-US" altLang="zh-CN" sz="2000" dirty="0"/>
              <a:t>use</a:t>
            </a:r>
            <a:r>
              <a:rPr lang="zh-CN" altLang="en-US" sz="2000" dirty="0"/>
              <a:t> </a:t>
            </a:r>
            <a:r>
              <a:rPr lang="en-US" altLang="zh-CN" sz="2000" dirty="0"/>
              <a:t>cases</a:t>
            </a:r>
            <a:r>
              <a:rPr lang="zh-CN" altLang="en-US" sz="2000" dirty="0"/>
              <a:t> </a:t>
            </a:r>
            <a:r>
              <a:rPr lang="en-US" altLang="zh-CN" sz="2000" dirty="0"/>
              <a:t>and</a:t>
            </a:r>
            <a:r>
              <a:rPr lang="zh-CN" altLang="en-US" sz="2000" dirty="0"/>
              <a:t> </a:t>
            </a:r>
            <a:r>
              <a:rPr lang="en-US" altLang="zh-CN" sz="2000" dirty="0"/>
              <a:t>related</a:t>
            </a:r>
            <a:r>
              <a:rPr lang="zh-CN" altLang="en-US" sz="2000" dirty="0"/>
              <a:t> </a:t>
            </a:r>
            <a:r>
              <a:rPr lang="en-US" altLang="zh-CN" sz="2000" dirty="0"/>
              <a:t>solution</a:t>
            </a:r>
            <a:r>
              <a:rPr lang="zh-CN" altLang="en-US" sz="2000" dirty="0"/>
              <a:t> </a:t>
            </a:r>
            <a:r>
              <a:rPr lang="en-US" altLang="zh-CN" sz="2000" dirty="0"/>
              <a:t>regarding</a:t>
            </a:r>
            <a:r>
              <a:rPr lang="zh-CN" altLang="en-US" sz="2000" dirty="0"/>
              <a:t> </a:t>
            </a:r>
            <a:r>
              <a:rPr lang="en-US" altLang="zh-CN" sz="2000" dirty="0"/>
              <a:t>exposure</a:t>
            </a:r>
            <a:r>
              <a:rPr lang="zh-CN" altLang="en-US" sz="2000" dirty="0"/>
              <a:t> </a:t>
            </a:r>
            <a:r>
              <a:rPr lang="en-US" altLang="zh-CN" sz="2000" dirty="0"/>
              <a:t>via</a:t>
            </a:r>
            <a:r>
              <a:rPr lang="zh-CN" altLang="en-US" sz="2000" dirty="0"/>
              <a:t> </a:t>
            </a:r>
            <a:r>
              <a:rPr lang="en-US" altLang="zh-CN" sz="2000" dirty="0"/>
              <a:t>OSS.</a:t>
            </a:r>
            <a:r>
              <a:rPr lang="zh-CN" altLang="en-US" sz="2000" dirty="0"/>
              <a:t> </a:t>
            </a:r>
            <a:r>
              <a:rPr lang="en-US" altLang="zh-CN" sz="2000" dirty="0"/>
              <a:t>However,</a:t>
            </a:r>
            <a:r>
              <a:rPr lang="zh-CN" altLang="en-US" sz="2000" dirty="0"/>
              <a:t> </a:t>
            </a:r>
            <a:r>
              <a:rPr lang="en-US" altLang="zh-CN" sz="2000" dirty="0"/>
              <a:t>there</a:t>
            </a:r>
            <a:r>
              <a:rPr lang="zh-CN" altLang="en-US" sz="2000" dirty="0"/>
              <a:t> </a:t>
            </a:r>
            <a:r>
              <a:rPr lang="en-US" altLang="zh-CN" sz="2000" dirty="0"/>
              <a:t>is</a:t>
            </a:r>
            <a:r>
              <a:rPr lang="zh-CN" altLang="en-US" sz="2000" dirty="0"/>
              <a:t> </a:t>
            </a:r>
            <a:r>
              <a:rPr lang="en-US" altLang="zh-CN" sz="2000" dirty="0"/>
              <a:t>an</a:t>
            </a:r>
            <a:r>
              <a:rPr lang="zh-CN" altLang="en-US" sz="2000" dirty="0"/>
              <a:t> </a:t>
            </a:r>
            <a:r>
              <a:rPr lang="en-US" altLang="zh-CN" sz="2000" dirty="0"/>
              <a:t>LS</a:t>
            </a:r>
            <a:r>
              <a:rPr lang="zh-CN" altLang="en-US" sz="2000" dirty="0"/>
              <a:t> </a:t>
            </a:r>
            <a:r>
              <a:rPr lang="en-US" altLang="zh-CN" sz="2000" dirty="0"/>
              <a:t>relay</a:t>
            </a:r>
            <a:r>
              <a:rPr lang="zh-CN" altLang="en-US" sz="2000" dirty="0"/>
              <a:t> </a:t>
            </a:r>
            <a:r>
              <a:rPr lang="en-US" altLang="zh-CN" sz="2000" dirty="0"/>
              <a:t>from GSMA that suggest to only consider exposure via BSS. There is an need for further justify exposure via OSS from the business and technical perspective.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D272847C-8457-2348-8964-03D275FDE78B}"/>
              </a:ext>
            </a:extLst>
          </p:cNvPr>
          <p:cNvSpPr txBox="1"/>
          <p:nvPr/>
        </p:nvSpPr>
        <p:spPr>
          <a:xfrm>
            <a:off x="674237" y="3021917"/>
            <a:ext cx="666440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08013" lvl="1" indent="-608013">
              <a:buBlip>
                <a:blip r:embed="rId2"/>
              </a:buBlip>
            </a:pPr>
            <a:r>
              <a:rPr lang="en-US" altLang="zh-CN" sz="2000" dirty="0"/>
              <a:t>This discussion paper propose to address such issue.</a:t>
            </a:r>
          </a:p>
        </p:txBody>
      </p:sp>
    </p:spTree>
    <p:extLst>
      <p:ext uri="{BB962C8B-B14F-4D97-AF65-F5344CB8AC3E}">
        <p14:creationId xmlns:p14="http://schemas.microsoft.com/office/powerpoint/2010/main" val="1325388891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6424" y="22684"/>
            <a:ext cx="9102725" cy="1143000"/>
          </a:xfrm>
        </p:spPr>
        <p:txBody>
          <a:bodyPr/>
          <a:lstStyle/>
          <a:p>
            <a:r>
              <a:rPr lang="en-US" altLang="zh-CN" dirty="0"/>
              <a:t>The type of Exposure</a:t>
            </a:r>
            <a:endParaRPr lang="zh-CN" altLang="en-US" dirty="0"/>
          </a:p>
        </p:txBody>
      </p:sp>
      <p:sp>
        <p:nvSpPr>
          <p:cNvPr id="13" name="文本框 12"/>
          <p:cNvSpPr txBox="1"/>
          <p:nvPr/>
        </p:nvSpPr>
        <p:spPr>
          <a:xfrm>
            <a:off x="5492567" y="1504977"/>
            <a:ext cx="6537374" cy="30531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08013" lvl="1" indent="-608013">
              <a:buBlip>
                <a:blip r:embed="rId3"/>
              </a:buBlip>
            </a:pPr>
            <a:r>
              <a:rPr lang="en-US" altLang="zh-CN" sz="2000" dirty="0"/>
              <a:t>exposure via OSS</a:t>
            </a:r>
          </a:p>
          <a:p>
            <a:pPr marL="989013" lvl="1" indent="-379413" algn="just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4"/>
              </a:buBlip>
            </a:pPr>
            <a:r>
              <a:rPr lang="en-US" altLang="zh-CN" sz="1600" dirty="0">
                <a:solidFill>
                  <a:prstClr val="black"/>
                </a:solidFill>
              </a:rPr>
              <a:t>Exposed </a:t>
            </a:r>
            <a:r>
              <a:rPr lang="en-US" altLang="zh-CN" sz="1600" dirty="0" err="1">
                <a:solidFill>
                  <a:prstClr val="black"/>
                </a:solidFill>
              </a:rPr>
              <a:t>MnS</a:t>
            </a:r>
            <a:r>
              <a:rPr lang="en-US" altLang="zh-CN" sz="1600" dirty="0">
                <a:solidFill>
                  <a:prstClr val="black"/>
                </a:solidFill>
              </a:rPr>
              <a:t> can be exposed via a dedicated exposure function (</a:t>
            </a:r>
            <a:r>
              <a:rPr lang="en-US" altLang="zh-CN" sz="1600" dirty="0" err="1">
                <a:solidFill>
                  <a:prstClr val="black"/>
                </a:solidFill>
              </a:rPr>
              <a:t>e.g.EGMF</a:t>
            </a:r>
            <a:r>
              <a:rPr lang="en-US" altLang="zh-CN" sz="1600" dirty="0">
                <a:solidFill>
                  <a:prstClr val="black"/>
                </a:solidFill>
              </a:rPr>
              <a:t>) or directly via the </a:t>
            </a:r>
            <a:r>
              <a:rPr lang="en-US" altLang="zh-CN" sz="1600" dirty="0" err="1">
                <a:solidFill>
                  <a:prstClr val="black"/>
                </a:solidFill>
              </a:rPr>
              <a:t>MnS</a:t>
            </a:r>
            <a:r>
              <a:rPr lang="en-US" altLang="zh-CN" sz="1600" dirty="0">
                <a:solidFill>
                  <a:prstClr val="black"/>
                </a:solidFill>
              </a:rPr>
              <a:t> producer for exposed </a:t>
            </a:r>
            <a:r>
              <a:rPr lang="en-US" altLang="zh-CN" sz="1600" dirty="0" err="1">
                <a:solidFill>
                  <a:prstClr val="black"/>
                </a:solidFill>
              </a:rPr>
              <a:t>MnS</a:t>
            </a:r>
            <a:r>
              <a:rPr lang="en-US" altLang="zh-CN" sz="1600" dirty="0">
                <a:solidFill>
                  <a:prstClr val="black"/>
                </a:solidFill>
              </a:rPr>
              <a:t> (e.g. NSSMF, </a:t>
            </a:r>
            <a:r>
              <a:rPr lang="en-US" altLang="zh-CN" sz="1600" dirty="0" err="1">
                <a:solidFill>
                  <a:prstClr val="black"/>
                </a:solidFill>
              </a:rPr>
              <a:t>etc</a:t>
            </a:r>
            <a:r>
              <a:rPr lang="en-US" altLang="zh-CN" sz="1600" dirty="0">
                <a:solidFill>
                  <a:prstClr val="black"/>
                </a:solidFill>
              </a:rPr>
              <a:t>)</a:t>
            </a:r>
            <a:r>
              <a:rPr lang="zh-CN" altLang="en-US" sz="1600" dirty="0">
                <a:solidFill>
                  <a:prstClr val="black"/>
                </a:solidFill>
              </a:rPr>
              <a:t>，</a:t>
            </a:r>
            <a:r>
              <a:rPr lang="en-US" altLang="zh-CN" sz="1600" dirty="0">
                <a:solidFill>
                  <a:prstClr val="black"/>
                </a:solidFill>
              </a:rPr>
              <a:t>the consumer can consume the exposed </a:t>
            </a:r>
            <a:r>
              <a:rPr lang="en-US" altLang="zh-CN" sz="1600" dirty="0" err="1">
                <a:solidFill>
                  <a:prstClr val="black"/>
                </a:solidFill>
              </a:rPr>
              <a:t>MnS</a:t>
            </a:r>
            <a:r>
              <a:rPr lang="en-US" altLang="zh-CN" sz="1600" dirty="0">
                <a:solidFill>
                  <a:prstClr val="black"/>
                </a:solidFill>
              </a:rPr>
              <a:t> via the dedicated exposure function.</a:t>
            </a:r>
          </a:p>
          <a:p>
            <a:pPr marL="608013" lvl="1" indent="-608013">
              <a:buBlip>
                <a:blip r:embed="rId3"/>
              </a:buBlip>
            </a:pPr>
            <a:r>
              <a:rPr lang="en-US" altLang="zh-CN" sz="2000" dirty="0"/>
              <a:t>exposure via BSS</a:t>
            </a:r>
          </a:p>
          <a:p>
            <a:pPr marL="989013" lvl="1" indent="-379413" algn="just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4"/>
              </a:buBlip>
            </a:pPr>
            <a:r>
              <a:rPr lang="en-US" altLang="zh-CN" sz="1600" dirty="0">
                <a:solidFill>
                  <a:prstClr val="black"/>
                </a:solidFill>
              </a:rPr>
              <a:t>Exposed </a:t>
            </a:r>
            <a:r>
              <a:rPr lang="en-US" altLang="zh-CN" sz="1600" dirty="0" err="1">
                <a:solidFill>
                  <a:prstClr val="black"/>
                </a:solidFill>
              </a:rPr>
              <a:t>MnS</a:t>
            </a:r>
            <a:r>
              <a:rPr lang="en-US" altLang="zh-CN" sz="1600" dirty="0">
                <a:solidFill>
                  <a:prstClr val="black"/>
                </a:solidFill>
              </a:rPr>
              <a:t> is exposed directly via </a:t>
            </a:r>
            <a:r>
              <a:rPr lang="en-US" altLang="zh-CN" sz="1600" dirty="0" err="1">
                <a:solidFill>
                  <a:prstClr val="black"/>
                </a:solidFill>
              </a:rPr>
              <a:t>MnS</a:t>
            </a:r>
            <a:r>
              <a:rPr lang="en-US" altLang="zh-CN" sz="1600" dirty="0">
                <a:solidFill>
                  <a:prstClr val="black"/>
                </a:solidFill>
              </a:rPr>
              <a:t> producer for exposed </a:t>
            </a:r>
            <a:r>
              <a:rPr lang="en-US" altLang="zh-CN" sz="1600" dirty="0" err="1">
                <a:solidFill>
                  <a:prstClr val="black"/>
                </a:solidFill>
              </a:rPr>
              <a:t>MnS</a:t>
            </a:r>
            <a:r>
              <a:rPr lang="en-US" altLang="zh-CN" sz="1600" dirty="0">
                <a:solidFill>
                  <a:prstClr val="black"/>
                </a:solidFill>
              </a:rPr>
              <a:t> or via the dedicated exposure function, for example NSMF, NSSMF, etc. exposed </a:t>
            </a:r>
            <a:r>
              <a:rPr lang="en-US" altLang="zh-CN" sz="1600" dirty="0" err="1">
                <a:solidFill>
                  <a:prstClr val="black"/>
                </a:solidFill>
              </a:rPr>
              <a:t>MnS</a:t>
            </a:r>
            <a:r>
              <a:rPr lang="en-US" altLang="zh-CN" sz="1600" dirty="0">
                <a:solidFill>
                  <a:prstClr val="black"/>
                </a:solidFill>
              </a:rPr>
              <a:t> is exposed via BSS, the consumer can consume the exposed </a:t>
            </a:r>
            <a:r>
              <a:rPr lang="en-US" altLang="zh-CN" sz="1600" dirty="0" err="1">
                <a:solidFill>
                  <a:prstClr val="black"/>
                </a:solidFill>
              </a:rPr>
              <a:t>MnS</a:t>
            </a:r>
            <a:r>
              <a:rPr lang="en-US" altLang="zh-CN" sz="1600" dirty="0">
                <a:solidFill>
                  <a:prstClr val="black"/>
                </a:solidFill>
              </a:rPr>
              <a:t> via BSS.</a:t>
            </a:r>
            <a:endParaRPr lang="en-US" altLang="zh-CN" sz="2000" dirty="0"/>
          </a:p>
          <a:p>
            <a:endParaRPr lang="zh-CN" altLang="en-US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6424" y="1273548"/>
            <a:ext cx="5238750" cy="440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9359988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439401" y="3955186"/>
            <a:ext cx="11439331" cy="1572295"/>
          </a:xfrm>
        </p:spPr>
        <p:txBody>
          <a:bodyPr/>
          <a:lstStyle/>
          <a:p>
            <a:pPr marL="608013" lvl="1" indent="-608013" eaLnBrk="1" hangingPunct="1">
              <a:buBlip>
                <a:blip r:embed="rId3"/>
              </a:buBlip>
            </a:pPr>
            <a:r>
              <a:rPr lang="en-US" altLang="zh-CN" sz="2800" kern="1200" dirty="0">
                <a:ea typeface="+mn-ea"/>
                <a:cs typeface="+mn-cs"/>
              </a:rPr>
              <a:t>Non-public network cases where BSS may not needed</a:t>
            </a:r>
          </a:p>
          <a:p>
            <a:pPr lvl="1" algn="just"/>
            <a:r>
              <a:rPr lang="en-US" altLang="zh-CN" sz="2000" dirty="0">
                <a:solidFill>
                  <a:prstClr val="black"/>
                </a:solidFill>
                <a:ea typeface="+mn-ea"/>
                <a:cs typeface="+mn-cs"/>
              </a:rPr>
              <a:t>Vertical customer, such as electricity, may set up its own SNPN. In order to manage such network, the vertical customer can </a:t>
            </a:r>
            <a:r>
              <a:rPr lang="en-US" altLang="zh-CN" sz="2000" dirty="0" smtClean="0">
                <a:solidFill>
                  <a:prstClr val="black"/>
                </a:solidFill>
                <a:ea typeface="+mn-ea"/>
                <a:cs typeface="+mn-cs"/>
              </a:rPr>
              <a:t>purchase network management system from a vender. </a:t>
            </a:r>
            <a:r>
              <a:rPr lang="en-US" altLang="zh-CN" sz="2000" dirty="0">
                <a:solidFill>
                  <a:prstClr val="black"/>
                </a:solidFill>
                <a:ea typeface="+mn-ea"/>
                <a:cs typeface="+mn-cs"/>
              </a:rPr>
              <a:t>The vertical can directly interact with the OSS for the management of the SNPN without the support of BSS.</a:t>
            </a:r>
          </a:p>
          <a:p>
            <a:pPr marL="609600" lvl="1" indent="0" algn="just">
              <a:buNone/>
            </a:pPr>
            <a:endParaRPr lang="en-US" altLang="zh-CN" sz="2800" kern="1200" dirty="0">
              <a:solidFill>
                <a:prstClr val="black"/>
              </a:solidFill>
              <a:ea typeface="+mn-ea"/>
              <a:cs typeface="+mn-cs"/>
            </a:endParaRPr>
          </a:p>
          <a:p>
            <a:pPr marL="954000" lvl="1" indent="0">
              <a:buNone/>
            </a:pPr>
            <a:endParaRPr lang="en-US" altLang="zh-CN" sz="2800" kern="1200" dirty="0">
              <a:solidFill>
                <a:prstClr val="black"/>
              </a:solidFill>
              <a:ea typeface="+mn-ea"/>
              <a:cs typeface="+mn-cs"/>
            </a:endParaRPr>
          </a:p>
          <a:p>
            <a:pPr marL="954000" lvl="1" indent="0">
              <a:buNone/>
            </a:pPr>
            <a:endParaRPr lang="en-US" altLang="zh-CN" sz="2800" kern="1200" dirty="0">
              <a:solidFill>
                <a:prstClr val="black"/>
              </a:solidFill>
              <a:ea typeface="+mn-ea"/>
              <a:cs typeface="+mn-cs"/>
            </a:endParaRPr>
          </a:p>
          <a:p>
            <a:pPr marL="952500" lvl="1" indent="-342900">
              <a:buFont typeface="Arial" panose="020B0604020202020204" pitchFamily="34" charset="0"/>
              <a:buChar char="•"/>
            </a:pPr>
            <a:endParaRPr lang="en-US" altLang="zh-CN" sz="2800" kern="1200" dirty="0">
              <a:solidFill>
                <a:prstClr val="black"/>
              </a:solidFill>
              <a:ea typeface="+mn-ea"/>
              <a:cs typeface="+mn-cs"/>
            </a:endParaRPr>
          </a:p>
          <a:p>
            <a:pPr marL="895350" lvl="1" indent="-285750">
              <a:buFont typeface="Wingdings" panose="05000000000000000000" pitchFamily="2" charset="2"/>
              <a:buChar char="l"/>
            </a:pPr>
            <a:endParaRPr lang="en-GB" altLang="zh-CN" sz="2800" kern="1200" dirty="0">
              <a:solidFill>
                <a:prstClr val="black"/>
              </a:solidFill>
              <a:ea typeface="+mn-ea"/>
              <a:cs typeface="+mn-cs"/>
            </a:endParaRPr>
          </a:p>
          <a:p>
            <a:pPr marL="609600" lvl="1" indent="0">
              <a:buNone/>
            </a:pPr>
            <a:endParaRPr lang="en-US" altLang="zh-CN" sz="2800" dirty="0">
              <a:solidFill>
                <a:prstClr val="black"/>
              </a:solidFill>
            </a:endParaRPr>
          </a:p>
          <a:p>
            <a:pPr marL="609600" lvl="1" indent="0">
              <a:buNone/>
            </a:pPr>
            <a:r>
              <a:rPr lang="en-US" altLang="zh-CN" sz="2800" dirty="0">
                <a:solidFill>
                  <a:prstClr val="black"/>
                </a:solidFill>
              </a:rPr>
              <a:t>          </a:t>
            </a:r>
          </a:p>
          <a:p>
            <a:pPr marL="609600" lvl="1" indent="0">
              <a:buNone/>
            </a:pPr>
            <a:endParaRPr lang="en-US" altLang="zh-CN" sz="2800" dirty="0">
              <a:solidFill>
                <a:prstClr val="black"/>
              </a:solidFill>
            </a:endParaRPr>
          </a:p>
          <a:p>
            <a:pPr marL="609600" lvl="1" indent="0">
              <a:buNone/>
            </a:pPr>
            <a:r>
              <a:rPr lang="en-US" altLang="zh-CN" sz="1800" dirty="0">
                <a:solidFill>
                  <a:prstClr val="black"/>
                </a:solidFill>
              </a:rPr>
              <a:t>        </a:t>
            </a:r>
          </a:p>
          <a:p>
            <a:pPr marL="0" indent="0">
              <a:buNone/>
            </a:pPr>
            <a:endParaRPr lang="en-US" altLang="zh-CN" sz="4800" dirty="0"/>
          </a:p>
          <a:p>
            <a:pPr marL="0" indent="0">
              <a:buNone/>
            </a:pPr>
            <a:endParaRPr lang="zh-CN" altLang="en-US" sz="4800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2226733" y="295753"/>
            <a:ext cx="6055255" cy="672704"/>
          </a:xfrm>
        </p:spPr>
        <p:txBody>
          <a:bodyPr/>
          <a:lstStyle/>
          <a:p>
            <a:r>
              <a:rPr lang="en-US" altLang="zh-CN" dirty="0"/>
              <a:t>Issues</a:t>
            </a:r>
            <a:r>
              <a:rPr lang="zh-CN" altLang="en-US" dirty="0"/>
              <a:t> </a:t>
            </a:r>
            <a:r>
              <a:rPr lang="en-US" altLang="zh-CN" dirty="0"/>
              <a:t>on Exposure via BSS</a:t>
            </a:r>
            <a:endParaRPr lang="zh-CN" altLang="en-US" dirty="0"/>
          </a:p>
        </p:txBody>
      </p:sp>
      <p:sp>
        <p:nvSpPr>
          <p:cNvPr id="4" name="内容占位符 1">
            <a:extLst>
              <a:ext uri="{FF2B5EF4-FFF2-40B4-BE49-F238E27FC236}">
                <a16:creationId xmlns:a16="http://schemas.microsoft.com/office/drawing/2014/main" id="{9A715E2E-A56D-2543-94E1-41BBA60DFB58}"/>
              </a:ext>
            </a:extLst>
          </p:cNvPr>
          <p:cNvSpPr txBox="1">
            <a:spLocks/>
          </p:cNvSpPr>
          <p:nvPr/>
        </p:nvSpPr>
        <p:spPr bwMode="auto">
          <a:xfrm>
            <a:off x="270067" y="1330519"/>
            <a:ext cx="11439331" cy="2394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608013" indent="-6080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3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89013" indent="-3794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4"/>
              </a:buBlip>
              <a:defRPr sz="3200">
                <a:solidFill>
                  <a:schemeClr val="tx1"/>
                </a:solidFill>
                <a:latin typeface="+mn-lt"/>
              </a:defRPr>
            </a:lvl2pPr>
            <a:lvl3pPr marL="15224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5"/>
              </a:buBlip>
              <a:defRPr sz="2600">
                <a:solidFill>
                  <a:schemeClr val="tx1"/>
                </a:solidFill>
                <a:latin typeface="+mn-lt"/>
              </a:defRPr>
            </a:lvl3pPr>
            <a:lvl4pPr marL="21320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+mn-lt"/>
              </a:defRPr>
            </a:lvl4pPr>
            <a:lvl5pPr marL="27416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+mn-lt"/>
              </a:defRPr>
            </a:lvl5pPr>
            <a:lvl6pPr marL="335271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6pPr>
            <a:lvl7pPr marL="3962301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7pPr>
            <a:lvl8pPr marL="457188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8pPr>
            <a:lvl9pPr marL="5181470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9pPr>
          </a:lstStyle>
          <a:p>
            <a:pPr marL="608013" lvl="1" indent="-608013" eaLnBrk="1" hangingPunct="1">
              <a:buFontTx/>
              <a:buBlip>
                <a:blip r:embed="rId3"/>
              </a:buBlip>
            </a:pPr>
            <a:r>
              <a:rPr lang="en-US" altLang="zh-CN" sz="2800" dirty="0"/>
              <a:t>Frequency and Large volume of data exchange for exposure via BSS</a:t>
            </a:r>
            <a:endParaRPr lang="en-US" altLang="zh-CN" sz="2800" kern="1200" dirty="0">
              <a:ea typeface="+mn-ea"/>
              <a:cs typeface="+mn-cs"/>
            </a:endParaRPr>
          </a:p>
          <a:p>
            <a:pPr lvl="1" algn="just"/>
            <a:r>
              <a:rPr lang="en-US" altLang="zh-CN" sz="2000" kern="0" dirty="0">
                <a:solidFill>
                  <a:prstClr val="black"/>
                </a:solidFill>
              </a:rPr>
              <a:t>Vertical may have the requirement to consume the </a:t>
            </a:r>
            <a:r>
              <a:rPr lang="en-US" altLang="zh-CN" sz="2000" kern="0" dirty="0" err="1">
                <a:solidFill>
                  <a:prstClr val="black"/>
                </a:solidFill>
              </a:rPr>
              <a:t>MnS</a:t>
            </a:r>
            <a:r>
              <a:rPr lang="en-US" altLang="zh-CN" sz="2000" kern="0" dirty="0">
                <a:solidFill>
                  <a:prstClr val="black"/>
                </a:solidFill>
              </a:rPr>
              <a:t> regarding KPI monitoring (e.g. QoS) from the OSS. For example, the service provider for certain kind of application (e.g. cloud gaming) may require frequent consumption of exposed </a:t>
            </a:r>
            <a:r>
              <a:rPr lang="en-US" altLang="zh-CN" sz="2000" kern="0" dirty="0" err="1">
                <a:solidFill>
                  <a:prstClr val="black"/>
                </a:solidFill>
              </a:rPr>
              <a:t>MnS</a:t>
            </a:r>
            <a:r>
              <a:rPr lang="en-US" altLang="zh-CN" sz="2000" kern="0" dirty="0">
                <a:solidFill>
                  <a:prstClr val="black"/>
                </a:solidFill>
              </a:rPr>
              <a:t> so that based on the performance, the service provider can decide whether to allow its customer to get access to the network slice. The interval for obtaining such </a:t>
            </a:r>
            <a:r>
              <a:rPr lang="en-US" altLang="zh-CN" sz="2000" kern="0" dirty="0" err="1">
                <a:solidFill>
                  <a:prstClr val="black"/>
                </a:solidFill>
              </a:rPr>
              <a:t>MnS</a:t>
            </a:r>
            <a:r>
              <a:rPr lang="en-US" altLang="zh-CN" sz="2000" kern="0" dirty="0">
                <a:solidFill>
                  <a:prstClr val="black"/>
                </a:solidFill>
              </a:rPr>
              <a:t> may be less than 1 minute. Such kind of frequent interaction for expsoure may cause poor service performance and overload for BSS.</a:t>
            </a:r>
            <a:endParaRPr lang="en-US" altLang="zh-CN" sz="2800" kern="1200" dirty="0">
              <a:solidFill>
                <a:prstClr val="black"/>
              </a:solidFill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038941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2226733" y="295753"/>
            <a:ext cx="6055255" cy="672704"/>
          </a:xfrm>
        </p:spPr>
        <p:txBody>
          <a:bodyPr/>
          <a:lstStyle/>
          <a:p>
            <a:r>
              <a:rPr lang="en-US" altLang="zh-CN" dirty="0"/>
              <a:t>Issues</a:t>
            </a:r>
            <a:r>
              <a:rPr lang="zh-CN" altLang="en-US" dirty="0"/>
              <a:t> </a:t>
            </a:r>
            <a:r>
              <a:rPr lang="en-US" altLang="zh-CN" dirty="0"/>
              <a:t>on Exposure via BSS</a:t>
            </a:r>
            <a:endParaRPr lang="zh-CN" altLang="en-US" dirty="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52031E95-FD3C-B54D-A2CD-F03E6FA4F3B2}"/>
              </a:ext>
            </a:extLst>
          </p:cNvPr>
          <p:cNvSpPr/>
          <p:nvPr/>
        </p:nvSpPr>
        <p:spPr>
          <a:xfrm>
            <a:off x="5384801" y="1858423"/>
            <a:ext cx="6554270" cy="27145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08013" lvl="1" indent="-608013">
              <a:buBlip>
                <a:blip r:embed="rId2"/>
              </a:buBlip>
            </a:pPr>
            <a:r>
              <a:rPr lang="en-US" altLang="zh-CN" sz="2000" dirty="0"/>
              <a:t>exposure  trust gateway/middleware(e.g. CAPIF)</a:t>
            </a:r>
          </a:p>
          <a:p>
            <a:pPr marL="989013" lvl="1" indent="-379413" algn="just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3"/>
              </a:buBlip>
            </a:pPr>
            <a:r>
              <a:rPr lang="en-US" altLang="zh-CN" sz="1600" dirty="0">
                <a:solidFill>
                  <a:prstClr val="black"/>
                </a:solidFill>
              </a:rPr>
              <a:t>CAPIF core function,</a:t>
            </a:r>
            <a:r>
              <a:rPr lang="zh-CN" altLang="en-US" sz="1600" dirty="0">
                <a:solidFill>
                  <a:prstClr val="black"/>
                </a:solidFill>
              </a:rPr>
              <a:t> </a:t>
            </a:r>
            <a:r>
              <a:rPr lang="en-US" altLang="zh-CN" sz="1600" dirty="0">
                <a:solidFill>
                  <a:prstClr val="black"/>
                </a:solidFill>
              </a:rPr>
              <a:t>as the</a:t>
            </a:r>
            <a:r>
              <a:rPr lang="zh-CN" altLang="en-US" sz="1600" dirty="0">
                <a:solidFill>
                  <a:prstClr val="black"/>
                </a:solidFill>
              </a:rPr>
              <a:t> </a:t>
            </a:r>
            <a:r>
              <a:rPr lang="en-US" altLang="zh-CN" sz="1600" dirty="0">
                <a:solidFill>
                  <a:prstClr val="black"/>
                </a:solidFill>
              </a:rPr>
              <a:t>trust</a:t>
            </a:r>
            <a:r>
              <a:rPr lang="zh-CN" altLang="en-US" sz="1600" dirty="0">
                <a:solidFill>
                  <a:prstClr val="black"/>
                </a:solidFill>
              </a:rPr>
              <a:t> </a:t>
            </a:r>
            <a:r>
              <a:rPr lang="en-US" altLang="zh-CN" sz="1600" dirty="0">
                <a:solidFill>
                  <a:prstClr val="black"/>
                </a:solidFill>
              </a:rPr>
              <a:t>gateway/middleware</a:t>
            </a:r>
            <a:r>
              <a:rPr lang="zh-CN" altLang="en-US" sz="1600" dirty="0">
                <a:solidFill>
                  <a:prstClr val="black"/>
                </a:solidFill>
              </a:rPr>
              <a:t> </a:t>
            </a:r>
            <a:r>
              <a:rPr lang="en-US" altLang="zh-CN" sz="1600" dirty="0">
                <a:solidFill>
                  <a:prstClr val="black"/>
                </a:solidFill>
              </a:rPr>
              <a:t>(e.g.</a:t>
            </a:r>
            <a:r>
              <a:rPr lang="zh-CN" altLang="en-US" sz="1600" dirty="0">
                <a:solidFill>
                  <a:prstClr val="black"/>
                </a:solidFill>
              </a:rPr>
              <a:t> </a:t>
            </a:r>
            <a:r>
              <a:rPr lang="en-US" altLang="zh-CN" sz="1600" dirty="0">
                <a:solidFill>
                  <a:prstClr val="black"/>
                </a:solidFill>
              </a:rPr>
              <a:t>CAPIF), can interact</a:t>
            </a:r>
            <a:r>
              <a:rPr lang="zh-CN" altLang="en-US" sz="1600" dirty="0">
                <a:solidFill>
                  <a:prstClr val="black"/>
                </a:solidFill>
              </a:rPr>
              <a:t> </a:t>
            </a:r>
            <a:r>
              <a:rPr lang="en-US" altLang="zh-CN" sz="1600" dirty="0">
                <a:solidFill>
                  <a:prstClr val="black"/>
                </a:solidFill>
              </a:rPr>
              <a:t>directly</a:t>
            </a:r>
            <a:r>
              <a:rPr lang="zh-CN" altLang="en-US" sz="1600" dirty="0">
                <a:solidFill>
                  <a:prstClr val="black"/>
                </a:solidFill>
              </a:rPr>
              <a:t> </a:t>
            </a:r>
            <a:r>
              <a:rPr lang="en-US" altLang="zh-CN" sz="1600" dirty="0">
                <a:solidFill>
                  <a:prstClr val="black"/>
                </a:solidFill>
              </a:rPr>
              <a:t>with</a:t>
            </a:r>
            <a:r>
              <a:rPr lang="zh-CN" altLang="en-US" sz="1600" dirty="0">
                <a:solidFill>
                  <a:prstClr val="black"/>
                </a:solidFill>
              </a:rPr>
              <a:t> </a:t>
            </a:r>
            <a:r>
              <a:rPr lang="en-US" altLang="zh-CN" sz="1600" dirty="0">
                <a:solidFill>
                  <a:prstClr val="black"/>
                </a:solidFill>
              </a:rPr>
              <a:t>the</a:t>
            </a:r>
            <a:r>
              <a:rPr lang="zh-CN" altLang="en-US" sz="1600" dirty="0">
                <a:solidFill>
                  <a:prstClr val="black"/>
                </a:solidFill>
              </a:rPr>
              <a:t> </a:t>
            </a:r>
            <a:r>
              <a:rPr lang="en-US" altLang="zh-CN" sz="1600" dirty="0">
                <a:solidFill>
                  <a:prstClr val="black"/>
                </a:solidFill>
              </a:rPr>
              <a:t>exposure</a:t>
            </a:r>
            <a:r>
              <a:rPr lang="zh-CN" altLang="en-US" sz="1600" dirty="0">
                <a:solidFill>
                  <a:prstClr val="black"/>
                </a:solidFill>
              </a:rPr>
              <a:t> </a:t>
            </a:r>
            <a:r>
              <a:rPr lang="en-US" altLang="zh-CN" sz="1600" dirty="0">
                <a:solidFill>
                  <a:prstClr val="black"/>
                </a:solidFill>
              </a:rPr>
              <a:t>interface from NEF</a:t>
            </a:r>
            <a:r>
              <a:rPr lang="zh-CN" altLang="en-US" sz="1600" dirty="0">
                <a:solidFill>
                  <a:prstClr val="black"/>
                </a:solidFill>
              </a:rPr>
              <a:t> </a:t>
            </a:r>
            <a:r>
              <a:rPr lang="en-US" altLang="zh-CN" sz="1600" dirty="0">
                <a:solidFill>
                  <a:prstClr val="black"/>
                </a:solidFill>
              </a:rPr>
              <a:t>defined</a:t>
            </a:r>
            <a:r>
              <a:rPr lang="zh-CN" altLang="en-US" sz="1600" dirty="0">
                <a:solidFill>
                  <a:prstClr val="black"/>
                </a:solidFill>
              </a:rPr>
              <a:t> </a:t>
            </a:r>
            <a:r>
              <a:rPr lang="en-US" altLang="zh-CN" sz="1600" dirty="0">
                <a:solidFill>
                  <a:prstClr val="black"/>
                </a:solidFill>
              </a:rPr>
              <a:t>in</a:t>
            </a:r>
            <a:r>
              <a:rPr lang="zh-CN" altLang="en-US" sz="1600" dirty="0">
                <a:solidFill>
                  <a:prstClr val="black"/>
                </a:solidFill>
              </a:rPr>
              <a:t> </a:t>
            </a:r>
            <a:r>
              <a:rPr lang="en-US" altLang="zh-CN" sz="1600" dirty="0">
                <a:solidFill>
                  <a:prstClr val="black"/>
                </a:solidFill>
              </a:rPr>
              <a:t>SA2</a:t>
            </a:r>
            <a:r>
              <a:rPr lang="zh-CN" altLang="en-US" sz="1600" dirty="0">
                <a:solidFill>
                  <a:prstClr val="black"/>
                </a:solidFill>
              </a:rPr>
              <a:t> </a:t>
            </a:r>
            <a:r>
              <a:rPr lang="en-US" altLang="zh-CN" sz="1600" dirty="0">
                <a:solidFill>
                  <a:prstClr val="black"/>
                </a:solidFill>
              </a:rPr>
              <a:t>and</a:t>
            </a:r>
            <a:r>
              <a:rPr lang="zh-CN" altLang="en-US" sz="1600" dirty="0">
                <a:solidFill>
                  <a:prstClr val="black"/>
                </a:solidFill>
              </a:rPr>
              <a:t> </a:t>
            </a:r>
            <a:r>
              <a:rPr lang="en-US" altLang="zh-CN" sz="1600" dirty="0">
                <a:solidFill>
                  <a:prstClr val="black"/>
                </a:solidFill>
              </a:rPr>
              <a:t>get</a:t>
            </a:r>
            <a:r>
              <a:rPr lang="zh-CN" altLang="en-US" sz="1600" dirty="0">
                <a:solidFill>
                  <a:prstClr val="black"/>
                </a:solidFill>
              </a:rPr>
              <a:t> </a:t>
            </a:r>
            <a:r>
              <a:rPr lang="en-US" altLang="zh-CN" sz="1600" dirty="0">
                <a:solidFill>
                  <a:prstClr val="black"/>
                </a:solidFill>
              </a:rPr>
              <a:t>exposure</a:t>
            </a:r>
            <a:r>
              <a:rPr lang="zh-CN" altLang="en-US" sz="1600" dirty="0">
                <a:solidFill>
                  <a:prstClr val="black"/>
                </a:solidFill>
              </a:rPr>
              <a:t> </a:t>
            </a:r>
            <a:r>
              <a:rPr lang="en-US" altLang="zh-CN" sz="1600" dirty="0">
                <a:solidFill>
                  <a:prstClr val="black"/>
                </a:solidFill>
              </a:rPr>
              <a:t>service</a:t>
            </a:r>
            <a:r>
              <a:rPr lang="zh-CN" altLang="en-US" sz="1600" dirty="0">
                <a:solidFill>
                  <a:prstClr val="black"/>
                </a:solidFill>
              </a:rPr>
              <a:t> </a:t>
            </a:r>
            <a:r>
              <a:rPr lang="en-US" altLang="zh-CN" sz="1600" dirty="0">
                <a:solidFill>
                  <a:prstClr val="black"/>
                </a:solidFill>
              </a:rPr>
              <a:t>directly</a:t>
            </a:r>
            <a:r>
              <a:rPr lang="zh-CN" altLang="en-US" sz="1600" dirty="0">
                <a:solidFill>
                  <a:prstClr val="black"/>
                </a:solidFill>
              </a:rPr>
              <a:t> </a:t>
            </a:r>
            <a:r>
              <a:rPr lang="en-US" altLang="zh-CN" sz="1600" dirty="0">
                <a:solidFill>
                  <a:prstClr val="black"/>
                </a:solidFill>
              </a:rPr>
              <a:t>via</a:t>
            </a:r>
            <a:r>
              <a:rPr lang="zh-CN" altLang="en-US" sz="1600" dirty="0">
                <a:solidFill>
                  <a:prstClr val="black"/>
                </a:solidFill>
              </a:rPr>
              <a:t> </a:t>
            </a:r>
            <a:r>
              <a:rPr lang="en-US" altLang="zh-CN" sz="1600" dirty="0">
                <a:solidFill>
                  <a:prstClr val="black"/>
                </a:solidFill>
              </a:rPr>
              <a:t>NEF.</a:t>
            </a:r>
            <a:r>
              <a:rPr lang="zh-CN" altLang="en-US" sz="1600" dirty="0">
                <a:solidFill>
                  <a:prstClr val="black"/>
                </a:solidFill>
              </a:rPr>
              <a:t> </a:t>
            </a:r>
            <a:r>
              <a:rPr lang="en-US" altLang="zh-CN" sz="1600" dirty="0">
                <a:solidFill>
                  <a:prstClr val="black"/>
                </a:solidFill>
              </a:rPr>
              <a:t>Therefore,</a:t>
            </a:r>
            <a:r>
              <a:rPr lang="zh-CN" altLang="en-US" sz="1600" dirty="0">
                <a:solidFill>
                  <a:prstClr val="black"/>
                </a:solidFill>
              </a:rPr>
              <a:t> </a:t>
            </a:r>
            <a:r>
              <a:rPr lang="en-US" altLang="zh-CN" sz="1600" dirty="0">
                <a:solidFill>
                  <a:prstClr val="black"/>
                </a:solidFill>
              </a:rPr>
              <a:t>it</a:t>
            </a:r>
            <a:r>
              <a:rPr lang="zh-CN" altLang="en-US" sz="1600" dirty="0">
                <a:solidFill>
                  <a:prstClr val="black"/>
                </a:solidFill>
              </a:rPr>
              <a:t> </a:t>
            </a:r>
            <a:r>
              <a:rPr lang="en-US" altLang="zh-CN" sz="1600" dirty="0">
                <a:solidFill>
                  <a:prstClr val="black"/>
                </a:solidFill>
              </a:rPr>
              <a:t>is</a:t>
            </a:r>
            <a:r>
              <a:rPr lang="zh-CN" altLang="en-US" sz="1600" dirty="0">
                <a:solidFill>
                  <a:prstClr val="black"/>
                </a:solidFill>
              </a:rPr>
              <a:t> </a:t>
            </a:r>
            <a:r>
              <a:rPr lang="en-US" altLang="zh-CN" sz="1600" dirty="0">
                <a:solidFill>
                  <a:prstClr val="black"/>
                </a:solidFill>
              </a:rPr>
              <a:t>expected</a:t>
            </a:r>
            <a:r>
              <a:rPr lang="zh-CN" altLang="en-US" sz="1600" dirty="0">
                <a:solidFill>
                  <a:prstClr val="black"/>
                </a:solidFill>
              </a:rPr>
              <a:t> </a:t>
            </a:r>
            <a:r>
              <a:rPr lang="en-US" altLang="zh-CN" sz="1600" dirty="0">
                <a:solidFill>
                  <a:prstClr val="black"/>
                </a:solidFill>
              </a:rPr>
              <a:t>that</a:t>
            </a:r>
            <a:r>
              <a:rPr lang="zh-CN" altLang="en-US" sz="1600" dirty="0">
                <a:solidFill>
                  <a:prstClr val="black"/>
                </a:solidFill>
              </a:rPr>
              <a:t> </a:t>
            </a:r>
            <a:r>
              <a:rPr lang="en-US" altLang="zh-CN" sz="1600" dirty="0">
                <a:solidFill>
                  <a:prstClr val="black"/>
                </a:solidFill>
              </a:rPr>
              <a:t>the</a:t>
            </a:r>
            <a:r>
              <a:rPr lang="zh-CN" altLang="en-US" sz="1600" dirty="0">
                <a:solidFill>
                  <a:prstClr val="black"/>
                </a:solidFill>
              </a:rPr>
              <a:t> </a:t>
            </a:r>
            <a:r>
              <a:rPr lang="en-US" altLang="zh-CN" sz="1600" dirty="0">
                <a:solidFill>
                  <a:prstClr val="black"/>
                </a:solidFill>
              </a:rPr>
              <a:t>CAPIF</a:t>
            </a:r>
            <a:r>
              <a:rPr lang="zh-CN" altLang="en-US" sz="1600" dirty="0">
                <a:solidFill>
                  <a:prstClr val="black"/>
                </a:solidFill>
              </a:rPr>
              <a:t> </a:t>
            </a:r>
            <a:r>
              <a:rPr lang="en-US" altLang="zh-CN" sz="1600" dirty="0">
                <a:solidFill>
                  <a:prstClr val="black"/>
                </a:solidFill>
              </a:rPr>
              <a:t>core</a:t>
            </a:r>
            <a:r>
              <a:rPr lang="zh-CN" altLang="en-US" sz="1600" dirty="0">
                <a:solidFill>
                  <a:prstClr val="black"/>
                </a:solidFill>
              </a:rPr>
              <a:t> </a:t>
            </a:r>
            <a:r>
              <a:rPr lang="en-US" altLang="zh-CN" sz="1600" dirty="0">
                <a:solidFill>
                  <a:prstClr val="black"/>
                </a:solidFill>
              </a:rPr>
              <a:t>function</a:t>
            </a:r>
            <a:r>
              <a:rPr lang="zh-CN" altLang="en-US" sz="1600" dirty="0">
                <a:solidFill>
                  <a:prstClr val="black"/>
                </a:solidFill>
              </a:rPr>
              <a:t> </a:t>
            </a:r>
            <a:r>
              <a:rPr lang="en-US" altLang="zh-CN" sz="1600" dirty="0">
                <a:solidFill>
                  <a:prstClr val="black"/>
                </a:solidFill>
              </a:rPr>
              <a:t>can</a:t>
            </a:r>
            <a:r>
              <a:rPr lang="zh-CN" altLang="en-US" sz="1600" dirty="0">
                <a:solidFill>
                  <a:prstClr val="black"/>
                </a:solidFill>
              </a:rPr>
              <a:t> </a:t>
            </a:r>
            <a:r>
              <a:rPr lang="en-US" altLang="zh-CN" sz="1600" dirty="0">
                <a:solidFill>
                  <a:prstClr val="black"/>
                </a:solidFill>
              </a:rPr>
              <a:t>have</a:t>
            </a:r>
            <a:r>
              <a:rPr lang="zh-CN" altLang="en-US" sz="1600" dirty="0">
                <a:solidFill>
                  <a:prstClr val="black"/>
                </a:solidFill>
              </a:rPr>
              <a:t> </a:t>
            </a:r>
            <a:r>
              <a:rPr lang="en-US" altLang="zh-CN" sz="1600" dirty="0">
                <a:solidFill>
                  <a:prstClr val="black"/>
                </a:solidFill>
              </a:rPr>
              <a:t>the</a:t>
            </a:r>
            <a:r>
              <a:rPr lang="zh-CN" altLang="en-US" sz="1600" dirty="0">
                <a:solidFill>
                  <a:prstClr val="black"/>
                </a:solidFill>
              </a:rPr>
              <a:t> </a:t>
            </a:r>
            <a:r>
              <a:rPr lang="en-US" altLang="zh-CN" sz="1600" dirty="0">
                <a:solidFill>
                  <a:prstClr val="black"/>
                </a:solidFill>
              </a:rPr>
              <a:t>similar</a:t>
            </a:r>
            <a:r>
              <a:rPr lang="zh-CN" altLang="en-US" sz="1600" dirty="0">
                <a:solidFill>
                  <a:prstClr val="black"/>
                </a:solidFill>
              </a:rPr>
              <a:t> </a:t>
            </a:r>
            <a:r>
              <a:rPr lang="en-US" altLang="zh-CN" sz="1600" dirty="0">
                <a:solidFill>
                  <a:prstClr val="black"/>
                </a:solidFill>
              </a:rPr>
              <a:t>interaction</a:t>
            </a:r>
            <a:r>
              <a:rPr lang="zh-CN" altLang="en-US" sz="1600" dirty="0">
                <a:solidFill>
                  <a:prstClr val="black"/>
                </a:solidFill>
              </a:rPr>
              <a:t> </a:t>
            </a:r>
            <a:r>
              <a:rPr lang="en-US" altLang="zh-CN" sz="1600" dirty="0">
                <a:solidFill>
                  <a:prstClr val="black"/>
                </a:solidFill>
              </a:rPr>
              <a:t>with</a:t>
            </a:r>
            <a:r>
              <a:rPr lang="zh-CN" altLang="en-US" sz="1600" dirty="0">
                <a:solidFill>
                  <a:prstClr val="black"/>
                </a:solidFill>
              </a:rPr>
              <a:t> </a:t>
            </a:r>
            <a:r>
              <a:rPr lang="en-US" altLang="zh-CN" sz="1600" dirty="0">
                <a:solidFill>
                  <a:prstClr val="black"/>
                </a:solidFill>
              </a:rPr>
              <a:t>the</a:t>
            </a:r>
            <a:r>
              <a:rPr lang="zh-CN" altLang="en-US" sz="1600" dirty="0">
                <a:solidFill>
                  <a:prstClr val="black"/>
                </a:solidFill>
              </a:rPr>
              <a:t> </a:t>
            </a:r>
            <a:r>
              <a:rPr lang="en-US" altLang="zh-CN" sz="1600" dirty="0">
                <a:solidFill>
                  <a:prstClr val="black"/>
                </a:solidFill>
              </a:rPr>
              <a:t> exposure</a:t>
            </a:r>
            <a:r>
              <a:rPr lang="zh-CN" altLang="en-US" sz="1600" dirty="0">
                <a:solidFill>
                  <a:prstClr val="black"/>
                </a:solidFill>
              </a:rPr>
              <a:t> </a:t>
            </a:r>
            <a:r>
              <a:rPr lang="en-US" altLang="zh-CN" sz="1600" dirty="0">
                <a:solidFill>
                  <a:prstClr val="black"/>
                </a:solidFill>
              </a:rPr>
              <a:t>interface</a:t>
            </a:r>
            <a:r>
              <a:rPr lang="zh-CN" altLang="en-US" sz="1600" dirty="0">
                <a:solidFill>
                  <a:prstClr val="black"/>
                </a:solidFill>
              </a:rPr>
              <a:t> </a:t>
            </a:r>
            <a:r>
              <a:rPr lang="en-US" altLang="zh-CN" sz="1600" dirty="0">
                <a:solidFill>
                  <a:prstClr val="black"/>
                </a:solidFill>
              </a:rPr>
              <a:t>from</a:t>
            </a:r>
            <a:r>
              <a:rPr lang="zh-CN" altLang="en-US" sz="1600" dirty="0">
                <a:solidFill>
                  <a:prstClr val="black"/>
                </a:solidFill>
              </a:rPr>
              <a:t> </a:t>
            </a:r>
            <a:r>
              <a:rPr lang="en-US" altLang="zh-CN" sz="1600" dirty="0">
                <a:solidFill>
                  <a:prstClr val="black"/>
                </a:solidFill>
              </a:rPr>
              <a:t>OSS</a:t>
            </a:r>
            <a:r>
              <a:rPr lang="zh-CN" altLang="en-US" sz="1600" dirty="0">
                <a:solidFill>
                  <a:prstClr val="black"/>
                </a:solidFill>
              </a:rPr>
              <a:t> </a:t>
            </a:r>
            <a:r>
              <a:rPr lang="en-US" altLang="zh-CN" sz="1600" dirty="0">
                <a:solidFill>
                  <a:prstClr val="black"/>
                </a:solidFill>
              </a:rPr>
              <a:t>so</a:t>
            </a:r>
            <a:r>
              <a:rPr lang="zh-CN" altLang="en-US" sz="1600" dirty="0">
                <a:solidFill>
                  <a:prstClr val="black"/>
                </a:solidFill>
              </a:rPr>
              <a:t> </a:t>
            </a:r>
            <a:r>
              <a:rPr lang="en-US" altLang="zh-CN" sz="1600" dirty="0">
                <a:solidFill>
                  <a:prstClr val="black"/>
                </a:solidFill>
              </a:rPr>
              <a:t>that</a:t>
            </a:r>
            <a:r>
              <a:rPr lang="zh-CN" altLang="en-US" sz="1600" dirty="0">
                <a:solidFill>
                  <a:prstClr val="black"/>
                </a:solidFill>
              </a:rPr>
              <a:t> </a:t>
            </a:r>
            <a:r>
              <a:rPr lang="en-US" altLang="zh-CN" sz="1600" dirty="0">
                <a:solidFill>
                  <a:prstClr val="black"/>
                </a:solidFill>
              </a:rPr>
              <a:t>it</a:t>
            </a:r>
            <a:r>
              <a:rPr lang="zh-CN" altLang="en-US" sz="1600" dirty="0">
                <a:solidFill>
                  <a:prstClr val="black"/>
                </a:solidFill>
              </a:rPr>
              <a:t> </a:t>
            </a:r>
            <a:r>
              <a:rPr lang="en-US" altLang="zh-CN" sz="1600" dirty="0">
                <a:solidFill>
                  <a:prstClr val="black"/>
                </a:solidFill>
              </a:rPr>
              <a:t>can</a:t>
            </a:r>
            <a:r>
              <a:rPr lang="zh-CN" altLang="en-US" sz="1600" dirty="0">
                <a:solidFill>
                  <a:prstClr val="black"/>
                </a:solidFill>
              </a:rPr>
              <a:t> </a:t>
            </a:r>
            <a:r>
              <a:rPr lang="en-US" altLang="zh-CN" sz="1600" dirty="0">
                <a:solidFill>
                  <a:prstClr val="black"/>
                </a:solidFill>
              </a:rPr>
              <a:t>consume</a:t>
            </a:r>
            <a:r>
              <a:rPr lang="zh-CN" altLang="en-US" sz="1600" dirty="0">
                <a:solidFill>
                  <a:prstClr val="black"/>
                </a:solidFill>
              </a:rPr>
              <a:t> </a:t>
            </a:r>
            <a:r>
              <a:rPr lang="en-US" altLang="zh-CN" sz="1600" dirty="0">
                <a:solidFill>
                  <a:prstClr val="black"/>
                </a:solidFill>
              </a:rPr>
              <a:t>the</a:t>
            </a:r>
            <a:r>
              <a:rPr lang="zh-CN" altLang="en-US" sz="1600" dirty="0">
                <a:solidFill>
                  <a:prstClr val="black"/>
                </a:solidFill>
              </a:rPr>
              <a:t> </a:t>
            </a:r>
            <a:r>
              <a:rPr lang="en-US" altLang="zh-CN" sz="1600" dirty="0">
                <a:solidFill>
                  <a:prstClr val="black"/>
                </a:solidFill>
              </a:rPr>
              <a:t>exposed</a:t>
            </a:r>
            <a:r>
              <a:rPr lang="zh-CN" altLang="en-US" sz="1600" dirty="0">
                <a:solidFill>
                  <a:prstClr val="black"/>
                </a:solidFill>
              </a:rPr>
              <a:t> </a:t>
            </a:r>
            <a:r>
              <a:rPr lang="en-US" altLang="zh-CN" sz="1600" dirty="0" err="1">
                <a:solidFill>
                  <a:prstClr val="black"/>
                </a:solidFill>
              </a:rPr>
              <a:t>MnS</a:t>
            </a:r>
            <a:r>
              <a:rPr lang="en-US" altLang="zh-CN" sz="1600" dirty="0">
                <a:solidFill>
                  <a:prstClr val="black"/>
                </a:solidFill>
              </a:rPr>
              <a:t>.</a:t>
            </a:r>
          </a:p>
          <a:p>
            <a:pPr marL="989013" lvl="1" indent="-379413" algn="just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3"/>
              </a:buBlip>
            </a:pPr>
            <a:r>
              <a:rPr lang="en-US" altLang="zh-CN" sz="1600" dirty="0">
                <a:solidFill>
                  <a:prstClr val="black"/>
                </a:solidFill>
              </a:rPr>
              <a:t>It</a:t>
            </a:r>
            <a:r>
              <a:rPr lang="zh-CN" altLang="en-US" sz="1600" dirty="0">
                <a:solidFill>
                  <a:prstClr val="black"/>
                </a:solidFill>
              </a:rPr>
              <a:t> </a:t>
            </a:r>
            <a:r>
              <a:rPr lang="en-US" altLang="zh-CN" sz="1600" dirty="0">
                <a:solidFill>
                  <a:prstClr val="black"/>
                </a:solidFill>
              </a:rPr>
              <a:t>may</a:t>
            </a:r>
            <a:r>
              <a:rPr lang="zh-CN" altLang="en-US" sz="1600" dirty="0">
                <a:solidFill>
                  <a:prstClr val="black"/>
                </a:solidFill>
              </a:rPr>
              <a:t> </a:t>
            </a:r>
            <a:r>
              <a:rPr lang="en-US" altLang="zh-CN" sz="1600" dirty="0">
                <a:solidFill>
                  <a:prstClr val="black"/>
                </a:solidFill>
              </a:rPr>
              <a:t>cause</a:t>
            </a:r>
            <a:r>
              <a:rPr lang="zh-CN" altLang="en-US" sz="1600" dirty="0">
                <a:solidFill>
                  <a:prstClr val="black"/>
                </a:solidFill>
              </a:rPr>
              <a:t> </a:t>
            </a:r>
            <a:r>
              <a:rPr lang="en" altLang="zh-CN" sz="1600" dirty="0">
                <a:solidFill>
                  <a:prstClr val="black"/>
                </a:solidFill>
              </a:rPr>
              <a:t>complication</a:t>
            </a:r>
            <a:r>
              <a:rPr lang="zh-CN" altLang="en-US" sz="1600" dirty="0">
                <a:solidFill>
                  <a:prstClr val="black"/>
                </a:solidFill>
              </a:rPr>
              <a:t> </a:t>
            </a:r>
            <a:r>
              <a:rPr lang="en-US" altLang="zh-CN" sz="1600" dirty="0">
                <a:solidFill>
                  <a:prstClr val="black"/>
                </a:solidFill>
              </a:rPr>
              <a:t>for</a:t>
            </a:r>
            <a:r>
              <a:rPr lang="zh-CN" altLang="en-US" sz="1600" dirty="0">
                <a:solidFill>
                  <a:prstClr val="black"/>
                </a:solidFill>
              </a:rPr>
              <a:t> </a:t>
            </a:r>
            <a:r>
              <a:rPr lang="en-US" altLang="zh-CN" sz="1600" dirty="0">
                <a:solidFill>
                  <a:prstClr val="black"/>
                </a:solidFill>
              </a:rPr>
              <a:t>the</a:t>
            </a:r>
            <a:r>
              <a:rPr lang="zh-CN" altLang="en-US" sz="1600" dirty="0">
                <a:solidFill>
                  <a:prstClr val="black"/>
                </a:solidFill>
              </a:rPr>
              <a:t> </a:t>
            </a:r>
            <a:r>
              <a:rPr lang="en-US" altLang="zh-CN" sz="1600" dirty="0">
                <a:solidFill>
                  <a:prstClr val="black"/>
                </a:solidFill>
              </a:rPr>
              <a:t>CAPIF</a:t>
            </a:r>
            <a:r>
              <a:rPr lang="zh-CN" altLang="en-US" sz="1600" dirty="0">
                <a:solidFill>
                  <a:prstClr val="black"/>
                </a:solidFill>
              </a:rPr>
              <a:t> </a:t>
            </a:r>
            <a:r>
              <a:rPr lang="en-US" altLang="zh-CN" sz="1600" dirty="0">
                <a:solidFill>
                  <a:prstClr val="black"/>
                </a:solidFill>
              </a:rPr>
              <a:t>core</a:t>
            </a:r>
            <a:r>
              <a:rPr lang="zh-CN" altLang="en-US" sz="1600" dirty="0">
                <a:solidFill>
                  <a:prstClr val="black"/>
                </a:solidFill>
              </a:rPr>
              <a:t> </a:t>
            </a:r>
            <a:r>
              <a:rPr lang="en-US" altLang="zh-CN" sz="1600" dirty="0">
                <a:solidFill>
                  <a:prstClr val="black"/>
                </a:solidFill>
              </a:rPr>
              <a:t>function</a:t>
            </a:r>
            <a:r>
              <a:rPr lang="zh-CN" altLang="en-US" sz="1600" dirty="0">
                <a:solidFill>
                  <a:prstClr val="black"/>
                </a:solidFill>
              </a:rPr>
              <a:t> </a:t>
            </a:r>
            <a:r>
              <a:rPr lang="en-US" altLang="zh-CN" sz="1600" dirty="0">
                <a:solidFill>
                  <a:prstClr val="black"/>
                </a:solidFill>
              </a:rPr>
              <a:t>to</a:t>
            </a:r>
            <a:r>
              <a:rPr lang="zh-CN" altLang="en-US" sz="1600" dirty="0">
                <a:solidFill>
                  <a:prstClr val="black"/>
                </a:solidFill>
              </a:rPr>
              <a:t> </a:t>
            </a:r>
            <a:r>
              <a:rPr lang="en-US" altLang="zh-CN" sz="1600" dirty="0">
                <a:solidFill>
                  <a:prstClr val="black"/>
                </a:solidFill>
              </a:rPr>
              <a:t>have</a:t>
            </a:r>
            <a:r>
              <a:rPr lang="zh-CN" altLang="en-US" sz="1600" dirty="0">
                <a:solidFill>
                  <a:prstClr val="black"/>
                </a:solidFill>
              </a:rPr>
              <a:t> </a:t>
            </a:r>
            <a:r>
              <a:rPr lang="en-US" altLang="zh-CN" sz="1600" dirty="0">
                <a:solidFill>
                  <a:prstClr val="black"/>
                </a:solidFill>
              </a:rPr>
              <a:t>service</a:t>
            </a:r>
            <a:r>
              <a:rPr lang="zh-CN" altLang="en-US" sz="1600" dirty="0">
                <a:solidFill>
                  <a:prstClr val="black"/>
                </a:solidFill>
              </a:rPr>
              <a:t> </a:t>
            </a:r>
            <a:r>
              <a:rPr lang="en-US" altLang="zh-CN" sz="1600" dirty="0">
                <a:solidFill>
                  <a:prstClr val="black"/>
                </a:solidFill>
              </a:rPr>
              <a:t>level</a:t>
            </a:r>
            <a:r>
              <a:rPr lang="zh-CN" altLang="en-US" sz="1600" dirty="0">
                <a:solidFill>
                  <a:prstClr val="black"/>
                </a:solidFill>
              </a:rPr>
              <a:t> </a:t>
            </a:r>
            <a:r>
              <a:rPr lang="en-US" altLang="zh-CN" sz="1600" dirty="0">
                <a:solidFill>
                  <a:prstClr val="black"/>
                </a:solidFill>
              </a:rPr>
              <a:t>interaction</a:t>
            </a:r>
            <a:r>
              <a:rPr lang="zh-CN" altLang="en-US" sz="1600" dirty="0">
                <a:solidFill>
                  <a:prstClr val="black"/>
                </a:solidFill>
              </a:rPr>
              <a:t> </a:t>
            </a:r>
            <a:r>
              <a:rPr lang="en-US" altLang="zh-CN" sz="1600" dirty="0">
                <a:solidFill>
                  <a:prstClr val="black"/>
                </a:solidFill>
              </a:rPr>
              <a:t>from</a:t>
            </a:r>
            <a:r>
              <a:rPr lang="zh-CN" altLang="en-US" sz="1600" dirty="0">
                <a:solidFill>
                  <a:prstClr val="black"/>
                </a:solidFill>
              </a:rPr>
              <a:t> </a:t>
            </a:r>
            <a:r>
              <a:rPr lang="en-US" altLang="zh-CN" sz="1600" dirty="0">
                <a:solidFill>
                  <a:prstClr val="black"/>
                </a:solidFill>
              </a:rPr>
              <a:t>NEF</a:t>
            </a:r>
            <a:r>
              <a:rPr lang="zh-CN" altLang="en-US" sz="1600" dirty="0">
                <a:solidFill>
                  <a:prstClr val="black"/>
                </a:solidFill>
              </a:rPr>
              <a:t> </a:t>
            </a:r>
            <a:r>
              <a:rPr lang="en-US" altLang="zh-CN" sz="1600" dirty="0">
                <a:solidFill>
                  <a:prstClr val="black"/>
                </a:solidFill>
              </a:rPr>
              <a:t>while</a:t>
            </a:r>
            <a:r>
              <a:rPr lang="zh-CN" altLang="en-US" sz="1600" dirty="0">
                <a:solidFill>
                  <a:prstClr val="black"/>
                </a:solidFill>
              </a:rPr>
              <a:t> </a:t>
            </a:r>
            <a:r>
              <a:rPr lang="en-US" altLang="zh-CN" sz="1600" dirty="0">
                <a:solidFill>
                  <a:prstClr val="black"/>
                </a:solidFill>
              </a:rPr>
              <a:t>having</a:t>
            </a:r>
            <a:r>
              <a:rPr lang="zh-CN" altLang="en-US" sz="1600" dirty="0">
                <a:solidFill>
                  <a:prstClr val="black"/>
                </a:solidFill>
              </a:rPr>
              <a:t> </a:t>
            </a:r>
            <a:r>
              <a:rPr lang="en-US" altLang="zh-CN" sz="1600" dirty="0">
                <a:solidFill>
                  <a:prstClr val="black"/>
                </a:solidFill>
              </a:rPr>
              <a:t>product</a:t>
            </a:r>
            <a:r>
              <a:rPr lang="zh-CN" altLang="en-US" sz="1600" dirty="0">
                <a:solidFill>
                  <a:prstClr val="black"/>
                </a:solidFill>
              </a:rPr>
              <a:t> </a:t>
            </a:r>
            <a:r>
              <a:rPr lang="en-US" altLang="zh-CN" sz="1600" dirty="0">
                <a:solidFill>
                  <a:prstClr val="black"/>
                </a:solidFill>
              </a:rPr>
              <a:t>level</a:t>
            </a:r>
            <a:r>
              <a:rPr lang="zh-CN" altLang="en-US" sz="1600" dirty="0">
                <a:solidFill>
                  <a:prstClr val="black"/>
                </a:solidFill>
              </a:rPr>
              <a:t> </a:t>
            </a:r>
            <a:r>
              <a:rPr lang="en-US" altLang="zh-CN" sz="1600" dirty="0">
                <a:solidFill>
                  <a:prstClr val="black"/>
                </a:solidFill>
              </a:rPr>
              <a:t>interaction</a:t>
            </a:r>
            <a:r>
              <a:rPr lang="zh-CN" altLang="en-US" sz="1600" dirty="0">
                <a:solidFill>
                  <a:prstClr val="black"/>
                </a:solidFill>
              </a:rPr>
              <a:t> </a:t>
            </a:r>
            <a:r>
              <a:rPr lang="en-US" altLang="zh-CN" sz="1600" dirty="0">
                <a:solidFill>
                  <a:prstClr val="black"/>
                </a:solidFill>
              </a:rPr>
              <a:t>from</a:t>
            </a:r>
            <a:r>
              <a:rPr lang="zh-CN" altLang="en-US" sz="1600" dirty="0">
                <a:solidFill>
                  <a:prstClr val="black"/>
                </a:solidFill>
              </a:rPr>
              <a:t> </a:t>
            </a:r>
            <a:r>
              <a:rPr lang="en-US" altLang="zh-CN" sz="1600" dirty="0">
                <a:solidFill>
                  <a:prstClr val="black"/>
                </a:solidFill>
              </a:rPr>
              <a:t>BSS.</a:t>
            </a:r>
            <a:endParaRPr lang="en" altLang="zh-CN" sz="1600" dirty="0">
              <a:solidFill>
                <a:prstClr val="black"/>
              </a:solidFill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7105CF3B-CBC8-624F-8293-0D4CB43503E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858423"/>
            <a:ext cx="6335266" cy="41382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24433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-237326" y="-17962"/>
            <a:ext cx="1014914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4200" kern="0" dirty="0">
                <a:solidFill>
                  <a:srgbClr val="FF0000"/>
                </a:solidFill>
                <a:latin typeface="Calibri"/>
                <a:ea typeface="宋体" panose="02010600030101010101" pitchFamily="2" charset="-122"/>
                <a:cs typeface="+mj-cs"/>
              </a:rPr>
              <a:t>NS management service exposure classification</a:t>
            </a:r>
            <a:endParaRPr lang="zh-CN" altLang="en-US" sz="4200" kern="0" dirty="0">
              <a:solidFill>
                <a:srgbClr val="FF0000"/>
              </a:solidFill>
              <a:latin typeface="Calibri"/>
              <a:ea typeface="宋体" panose="02010600030101010101" pitchFamily="2" charset="-122"/>
              <a:cs typeface="+mj-cs"/>
            </a:endParaRPr>
          </a:p>
        </p:txBody>
      </p:sp>
      <p:graphicFrame>
        <p:nvGraphicFramePr>
          <p:cNvPr id="10" name="表格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1510979"/>
              </p:ext>
            </p:extLst>
          </p:nvPr>
        </p:nvGraphicFramePr>
        <p:xfrm>
          <a:off x="734419" y="1367033"/>
          <a:ext cx="10865910" cy="4792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16478">
                  <a:extLst>
                    <a:ext uri="{9D8B030D-6E8A-4147-A177-3AD203B41FA5}">
                      <a16:colId xmlns:a16="http://schemas.microsoft.com/office/drawing/2014/main" val="1370066222"/>
                    </a:ext>
                  </a:extLst>
                </a:gridCol>
                <a:gridCol w="2716478">
                  <a:extLst>
                    <a:ext uri="{9D8B030D-6E8A-4147-A177-3AD203B41FA5}">
                      <a16:colId xmlns:a16="http://schemas.microsoft.com/office/drawing/2014/main" val="919160582"/>
                    </a:ext>
                  </a:extLst>
                </a:gridCol>
                <a:gridCol w="2646010">
                  <a:extLst>
                    <a:ext uri="{9D8B030D-6E8A-4147-A177-3AD203B41FA5}">
                      <a16:colId xmlns:a16="http://schemas.microsoft.com/office/drawing/2014/main" val="867952904"/>
                    </a:ext>
                  </a:extLst>
                </a:gridCol>
                <a:gridCol w="2786944">
                  <a:extLst>
                    <a:ext uri="{9D8B030D-6E8A-4147-A177-3AD203B41FA5}">
                      <a16:colId xmlns:a16="http://schemas.microsoft.com/office/drawing/2014/main" val="3259292519"/>
                    </a:ext>
                  </a:extLst>
                </a:gridCol>
              </a:tblGrid>
              <a:tr h="427846">
                <a:tc>
                  <a:txBody>
                    <a:bodyPr/>
                    <a:lstStyle/>
                    <a:p>
                      <a:pPr marL="0" algn="ctr" defTabSz="1219170" rtl="0" eaLnBrk="1" latinLnBrk="0" hangingPunct="1"/>
                      <a:r>
                        <a:rPr lang="en-US" altLang="zh-CN" sz="16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category</a:t>
                      </a:r>
                      <a:endParaRPr lang="zh-CN" altLang="en-US" sz="16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/>
                        <a:t>NS management service exposure 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/>
                        <a:t>For</a:t>
                      </a:r>
                      <a:r>
                        <a:rPr lang="en-US" altLang="zh-CN" sz="1600" baseline="0" dirty="0"/>
                        <a:t> example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/>
                        <a:t>Reference</a:t>
                      </a:r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64057459"/>
                  </a:ext>
                </a:extLst>
              </a:tr>
              <a:tr h="649787">
                <a:tc rowSpan="3">
                  <a:txBody>
                    <a:bodyPr/>
                    <a:lstStyle/>
                    <a:p>
                      <a:pPr algn="ctr"/>
                      <a:r>
                        <a:rPr lang="en-US" altLang="zh-CN" sz="1600" dirty="0"/>
                        <a:t>Query</a:t>
                      </a:r>
                      <a:endParaRPr lang="zh-CN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dirty="0"/>
                        <a:t>  Network Slice</a:t>
                      </a:r>
                      <a:r>
                        <a:rPr lang="en-US" altLang="zh-CN" sz="1600" baseline="0" dirty="0"/>
                        <a:t> </a:t>
                      </a:r>
                      <a:r>
                        <a:rPr lang="en-US" altLang="zh-CN" sz="1600" dirty="0"/>
                        <a:t>Performance measurements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1219170" rtl="0" eaLnBrk="1" latinLnBrk="0" hangingPunct="1"/>
                      <a:r>
                        <a:rPr lang="en-US" altLang="zh-CN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Performance measurements for NSSF</a:t>
                      </a:r>
                      <a:endParaRPr lang="zh-CN" altLang="en-US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dirty="0"/>
                        <a:t>TS28.552</a:t>
                      </a:r>
                      <a:endParaRPr lang="zh-CN" altLang="en-US" sz="16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288548800"/>
                  </a:ext>
                </a:extLst>
              </a:tr>
              <a:tr h="449853">
                <a:tc vMerge="1"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/>
                        <a:t>Network Slice</a:t>
                      </a:r>
                      <a:r>
                        <a:rPr lang="en-US" altLang="zh-CN" sz="1600" baseline="0" dirty="0"/>
                        <a:t> </a:t>
                      </a:r>
                    </a:p>
                    <a:p>
                      <a:pPr algn="ctr"/>
                      <a:r>
                        <a:rPr lang="en-US" altLang="zh-CN" sz="1600" dirty="0"/>
                        <a:t>Key Performance Indicators (KPI)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1219170" rtl="0" eaLnBrk="1" latinLnBrk="0" hangingPunct="1"/>
                      <a:r>
                        <a:rPr lang="en-US" altLang="zh-CN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one-single-network-slice-related KPI</a:t>
                      </a:r>
                      <a:endParaRPr lang="zh-CN" altLang="en-US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/>
                        <a:t>TS28.554</a:t>
                      </a:r>
                      <a:endParaRPr lang="zh-CN" altLang="en-US" sz="16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93215798"/>
                  </a:ext>
                </a:extLst>
              </a:tr>
              <a:tr h="449853">
                <a:tc vMerge="1"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/>
                        <a:t>Network Slice</a:t>
                      </a:r>
                      <a:r>
                        <a:rPr lang="en-US" altLang="zh-CN" sz="1600" baseline="0" dirty="0"/>
                        <a:t> </a:t>
                      </a:r>
                    </a:p>
                    <a:p>
                      <a:pPr algn="ctr"/>
                      <a:r>
                        <a:rPr lang="en-US" altLang="zh-CN" sz="1600" dirty="0"/>
                        <a:t>fault supervision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fault supervision</a:t>
                      </a:r>
                      <a:r>
                        <a:rPr lang="zh-CN" alt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zh-CN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of NS instance</a:t>
                      </a:r>
                      <a:endParaRPr lang="zh-CN" altLang="en-US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/>
                        <a:t>TS28.545</a:t>
                      </a:r>
                      <a:endParaRPr lang="zh-CN" altLang="en-US" sz="16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991984755"/>
                  </a:ext>
                </a:extLst>
              </a:tr>
              <a:tr h="1003641">
                <a:tc rowSpan="3">
                  <a:txBody>
                    <a:bodyPr/>
                    <a:lstStyle/>
                    <a:p>
                      <a:pPr algn="ctr"/>
                      <a:r>
                        <a:rPr lang="en-US" altLang="zh-CN" sz="1600" dirty="0"/>
                        <a:t>Control</a:t>
                      </a:r>
                      <a:endParaRPr lang="zh-CN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1219170" rtl="0" eaLnBrk="1" latinLnBrk="0" hangingPunct="1"/>
                      <a:r>
                        <a:rPr lang="en-US" altLang="zh-CN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Network Slice lifecycle management</a:t>
                      </a:r>
                      <a:endParaRPr lang="zh-CN" altLang="en-US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/>
                        <a:t>Network slice feasibility check, Network slice resource capacity planning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dirty="0"/>
                        <a:t>TS28.531</a:t>
                      </a:r>
                      <a:endParaRPr lang="zh-CN" altLang="en-US" sz="16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437434846"/>
                  </a:ext>
                </a:extLst>
              </a:tr>
              <a:tr h="449853">
                <a:tc vMerge="1"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/>
                        <a:t> network slice SLS assurance  SLS control</a:t>
                      </a:r>
                      <a:endParaRPr lang="zh-CN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adjustment of attributes Of </a:t>
                      </a:r>
                      <a:r>
                        <a:rPr lang="en-US" altLang="zh-CN" sz="16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ServiceProfile</a:t>
                      </a:r>
                      <a:r>
                        <a:rPr lang="en-US" altLang="zh-CN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zh-CN" altLang="en-US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/>
                        <a:t>TS28.535</a:t>
                      </a:r>
                      <a:r>
                        <a:rPr lang="zh-CN" altLang="en-US" sz="1600" dirty="0"/>
                        <a:t>、</a:t>
                      </a:r>
                      <a:r>
                        <a:rPr lang="en-US" altLang="zh-CN" sz="1600" dirty="0"/>
                        <a:t>TS28.541</a:t>
                      </a:r>
                      <a:endParaRPr lang="zh-CN" altLang="en-US" sz="16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911058321"/>
                  </a:ext>
                </a:extLst>
              </a:tr>
              <a:tr h="249918">
                <a:tc vMerge="1"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/>
                        <a:t>Net</a:t>
                      </a:r>
                      <a:r>
                        <a:rPr lang="en-US" altLang="zh-CN" sz="1600" baseline="0" dirty="0"/>
                        <a:t>work slice recourse  control 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1219170" rtl="0" eaLnBrk="1" latinLnBrk="0" hangingPunct="1"/>
                      <a:r>
                        <a:rPr lang="en-GB" altLang="zh-CN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modification of </a:t>
                      </a:r>
                      <a:r>
                        <a:rPr lang="en-US" altLang="zh-CN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Network slice instance</a:t>
                      </a:r>
                      <a:r>
                        <a:rPr lang="en-GB" altLang="zh-CN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virtualized part</a:t>
                      </a:r>
                      <a:endParaRPr lang="zh-CN" altLang="en-US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dirty="0"/>
                        <a:t>TS28.531</a:t>
                      </a:r>
                      <a:endParaRPr lang="zh-CN" altLang="en-US" sz="1600" dirty="0"/>
                    </a:p>
                    <a:p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5237211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47712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919FF29-F343-45CB-88FD-0A3669F73B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21410" y="228600"/>
            <a:ext cx="9102725" cy="1143000"/>
          </a:xfrm>
        </p:spPr>
        <p:txBody>
          <a:bodyPr/>
          <a:lstStyle/>
          <a:p>
            <a:r>
              <a:rPr lang="fr-FR" dirty="0" err="1"/>
              <a:t>Proposal</a:t>
            </a:r>
            <a:endParaRPr lang="fr-FR" dirty="0"/>
          </a:p>
        </p:txBody>
      </p:sp>
      <p:sp>
        <p:nvSpPr>
          <p:cNvPr id="7" name="Espace réservé du contenu 5">
            <a:extLst>
              <a:ext uri="{FF2B5EF4-FFF2-40B4-BE49-F238E27FC236}">
                <a16:creationId xmlns:a16="http://schemas.microsoft.com/office/drawing/2014/main" id="{193CBBF0-3EEA-5343-9388-ACEDBB7A2564}"/>
              </a:ext>
            </a:extLst>
          </p:cNvPr>
          <p:cNvSpPr txBox="1">
            <a:spLocks/>
          </p:cNvSpPr>
          <p:nvPr/>
        </p:nvSpPr>
        <p:spPr>
          <a:xfrm>
            <a:off x="599562" y="1371600"/>
            <a:ext cx="11346419" cy="777711"/>
          </a:xfrm>
          <a:prstGeom prst="rect">
            <a:avLst/>
          </a:prstGeom>
        </p:spPr>
        <p:txBody>
          <a:bodyPr/>
          <a:lstStyle>
            <a:lvl1pPr marL="608013" indent="-6080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3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89013" indent="-3794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4"/>
              </a:buBlip>
              <a:defRPr sz="3200">
                <a:solidFill>
                  <a:schemeClr val="tx1"/>
                </a:solidFill>
                <a:latin typeface="+mn-lt"/>
              </a:defRPr>
            </a:lvl2pPr>
            <a:lvl3pPr marL="15224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5"/>
              </a:buBlip>
              <a:defRPr sz="2600">
                <a:solidFill>
                  <a:schemeClr val="tx1"/>
                </a:solidFill>
                <a:latin typeface="+mn-lt"/>
              </a:defRPr>
            </a:lvl3pPr>
            <a:lvl4pPr marL="21320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+mn-lt"/>
              </a:defRPr>
            </a:lvl4pPr>
            <a:lvl5pPr marL="27416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+mn-lt"/>
              </a:defRPr>
            </a:lvl5pPr>
            <a:lvl6pPr marL="335271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6pPr>
            <a:lvl7pPr marL="3962301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7pPr>
            <a:lvl8pPr marL="457188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8pPr>
            <a:lvl9pPr marL="5181470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9pPr>
          </a:lstStyle>
          <a:p>
            <a:pPr marL="608013" lvl="1" indent="-608013">
              <a:buBlip>
                <a:blip r:embed="rId3"/>
              </a:buBlip>
            </a:pPr>
            <a:r>
              <a:rPr lang="en-US" altLang="zh-CN" sz="2400" dirty="0"/>
              <a:t>Based the discussion, it is suggest to send LS to GSMA to explain the use case and requirement for the exposure directly via OSS.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566026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847</TotalTime>
  <Words>553</Words>
  <Application>Microsoft Office PowerPoint</Application>
  <PresentationFormat>宽屏</PresentationFormat>
  <Paragraphs>62</Paragraphs>
  <Slides>7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7</vt:i4>
      </vt:variant>
    </vt:vector>
  </HeadingPairs>
  <TitlesOfParts>
    <vt:vector size="15" baseType="lpstr">
      <vt:lpstr>等线</vt:lpstr>
      <vt:lpstr>宋体</vt:lpstr>
      <vt:lpstr>Arial</vt:lpstr>
      <vt:lpstr>Calibri</vt:lpstr>
      <vt:lpstr>Times New Roman</vt:lpstr>
      <vt:lpstr>Wingdings</vt:lpstr>
      <vt:lpstr>Office Theme</vt:lpstr>
      <vt:lpstr>1_Office Theme</vt:lpstr>
      <vt:lpstr>   Discussion Paper on exposure via OSS</vt:lpstr>
      <vt:lpstr>Background</vt:lpstr>
      <vt:lpstr>The type of Exposure</vt:lpstr>
      <vt:lpstr>Issues on Exposure via BSS</vt:lpstr>
      <vt:lpstr>Issues on Exposure via BSS</vt:lpstr>
      <vt:lpstr>PowerPoint 演示文稿</vt:lpstr>
      <vt:lpstr>Proposal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AsiaInfo</dc:creator>
  <cp:lastModifiedBy>AsiaInfo</cp:lastModifiedBy>
  <cp:revision>52</cp:revision>
  <dcterms:created xsi:type="dcterms:W3CDTF">2022-03-24T05:27:22Z</dcterms:created>
  <dcterms:modified xsi:type="dcterms:W3CDTF">2022-03-25T13:43:33Z</dcterms:modified>
</cp:coreProperties>
</file>